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52528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62142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0536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90020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10616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70673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405550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80536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7050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240233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M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M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56850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M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M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66E5B-32BD-40D5-AB75-C2E2AFB9D68B}" type="datetimeFigureOut">
              <a:rPr lang="sr-Latn-ME" smtClean="0"/>
              <a:t>5.2.2026.</a:t>
            </a:fld>
            <a:endParaRPr lang="sr-Latn-M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M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CB163-3104-4CC6-8402-F4C7B07195BD}" type="slidenum">
              <a:rPr lang="sr-Latn-ME" smtClean="0"/>
              <a:t>‹#›</a:t>
            </a:fld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44373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100295"/>
            <a:ext cx="12205250" cy="66574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868" y="265627"/>
            <a:ext cx="726657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DRŽAVNO TAKMIČENJE</a:t>
            </a:r>
          </a:p>
          <a:p>
            <a:endParaRPr lang="en-US" sz="54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5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IZ GEOGRAFIJE </a:t>
            </a:r>
          </a:p>
          <a:p>
            <a:r>
              <a:rPr lang="en-US" sz="66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                  </a:t>
            </a:r>
            <a:r>
              <a:rPr lang="en-US" sz="4800" b="1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202</a:t>
            </a:r>
            <a:r>
              <a:rPr lang="sr-Latn-ME" sz="48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6</a:t>
            </a:r>
            <a:r>
              <a:rPr lang="en-US" sz="4000" b="1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.</a:t>
            </a:r>
            <a:endParaRPr lang="sr-Latn-ME" sz="54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5434" y="5536958"/>
            <a:ext cx="7266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48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 SemiLight Condensed" panose="020B0502040204020203" pitchFamily="34" charset="0"/>
              </a:rPr>
              <a:t>MULTIMEDIJALNI TEST</a:t>
            </a:r>
            <a:endParaRPr lang="en-US" sz="48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0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9. </a:t>
            </a:r>
            <a:r>
              <a:rPr lang="sr-Latn-ME" dirty="0" smtClean="0"/>
              <a:t>Na fotografiji se nalazi Univerzitet koji je osnovan 1755. godine: </a:t>
            </a:r>
          </a:p>
          <a:p>
            <a:endParaRPr lang="sr-Latn-ME" dirty="0" smtClean="0"/>
          </a:p>
        </p:txBody>
      </p:sp>
      <p:sp>
        <p:nvSpPr>
          <p:cNvPr id="5" name="Rectangle 4"/>
          <p:cNvSpPr/>
          <p:nvPr/>
        </p:nvSpPr>
        <p:spPr>
          <a:xfrm>
            <a:off x="1398495" y="13833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Oksvord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Sorbona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Kembridz 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D)     </a:t>
            </a:r>
            <a:r>
              <a:rPr lang="sr-Latn-ME" dirty="0" smtClean="0"/>
              <a:t>Lomonosov</a:t>
            </a:r>
            <a:endParaRPr lang="en-US" dirty="0" smtClean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837765"/>
            <a:ext cx="6703070" cy="3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10. </a:t>
            </a:r>
            <a:r>
              <a:rPr lang="sr-Latn-ME" dirty="0"/>
              <a:t>A</a:t>
            </a:r>
            <a:r>
              <a:rPr lang="sr-Latn-ME" dirty="0" smtClean="0"/>
              <a:t>rheološko nalazište Čičen Ica vezujemo za civilizaciju: </a:t>
            </a:r>
          </a:p>
          <a:p>
            <a:endParaRPr lang="sr-Latn-ME" dirty="0" smtClean="0"/>
          </a:p>
        </p:txBody>
      </p:sp>
      <p:sp>
        <p:nvSpPr>
          <p:cNvPr id="5" name="Rectangle 4"/>
          <p:cNvSpPr/>
          <p:nvPr/>
        </p:nvSpPr>
        <p:spPr>
          <a:xfrm>
            <a:off x="1255059" y="17240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Inka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Apača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C)     </a:t>
            </a:r>
            <a:r>
              <a:rPr lang="sr-Latn-ME" dirty="0" smtClean="0"/>
              <a:t>Maja </a:t>
            </a:r>
            <a:endParaRPr lang="sr-Latn-ME" dirty="0" smtClean="0"/>
          </a:p>
          <a:p>
            <a:r>
              <a:rPr lang="sr-Latn-ME" dirty="0" smtClean="0"/>
              <a:t>d)     Asteka</a:t>
            </a:r>
            <a:endParaRPr lang="en-US" dirty="0" smtClean="0"/>
          </a:p>
        </p:txBody>
      </p:sp>
      <p:pic>
        <p:nvPicPr>
          <p:cNvPr id="9218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65" y="1311672"/>
            <a:ext cx="7620000" cy="48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62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11.</a:t>
            </a:r>
            <a:r>
              <a:rPr lang="en-US" dirty="0" smtClean="0"/>
              <a:t> </a:t>
            </a:r>
            <a:r>
              <a:rPr lang="sr-Latn-ME" dirty="0" smtClean="0"/>
              <a:t>Na fotografiji je prikazan </a:t>
            </a:r>
            <a:r>
              <a:rPr lang="en-US" dirty="0" smtClean="0"/>
              <a:t>divovski p</a:t>
            </a:r>
            <a:r>
              <a:rPr lang="sr-Latn-ME" dirty="0" smtClean="0"/>
              <a:t>j</a:t>
            </a:r>
            <a:r>
              <a:rPr lang="en-US" dirty="0" smtClean="0"/>
              <a:t>eščani </a:t>
            </a:r>
            <a:r>
              <a:rPr lang="en-US" dirty="0"/>
              <a:t>monolitski </a:t>
            </a:r>
            <a:r>
              <a:rPr lang="en-US" dirty="0" err="1" smtClean="0"/>
              <a:t>kamen</a:t>
            </a:r>
            <a:r>
              <a:rPr lang="sr-Latn-ME" dirty="0" smtClean="0"/>
              <a:t>, jedan od simbola Australije, sveto mjesto za Aboridzine:</a:t>
            </a:r>
          </a:p>
          <a:p>
            <a:endParaRPr lang="sr-Latn-ME" dirty="0" smtClean="0"/>
          </a:p>
        </p:txBody>
      </p:sp>
      <p:sp>
        <p:nvSpPr>
          <p:cNvPr id="5" name="Rectangle 4"/>
          <p:cNvSpPr/>
          <p:nvPr/>
        </p:nvSpPr>
        <p:spPr>
          <a:xfrm>
            <a:off x="1255059" y="17240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ME" b="1" dirty="0" smtClean="0">
                <a:solidFill>
                  <a:srgbClr val="FF0000"/>
                </a:solidFill>
              </a:rPr>
              <a:t>A)      </a:t>
            </a:r>
            <a:r>
              <a:rPr lang="sr-Latn-ME" dirty="0" smtClean="0"/>
              <a:t>Uluru </a:t>
            </a:r>
            <a:endParaRPr lang="sr-Latn-ME" dirty="0" smtClean="0"/>
          </a:p>
          <a:p>
            <a:r>
              <a:rPr lang="sr-Latn-ME" dirty="0" smtClean="0"/>
              <a:t>b)      Labrador</a:t>
            </a:r>
            <a:endParaRPr lang="sr-Latn-ME" dirty="0" smtClean="0"/>
          </a:p>
          <a:p>
            <a:r>
              <a:rPr lang="sr-Latn-ME" dirty="0" smtClean="0"/>
              <a:t>c)       Okland</a:t>
            </a:r>
            <a:endParaRPr lang="sr-Latn-ME" dirty="0" smtClean="0"/>
          </a:p>
          <a:p>
            <a:r>
              <a:rPr lang="sr-Latn-ME" dirty="0" smtClean="0"/>
              <a:t>d)      Košćuško</a:t>
            </a:r>
            <a:endParaRPr lang="en-US" dirty="0" smtClean="0"/>
          </a:p>
        </p:txBody>
      </p:sp>
      <p:pic>
        <p:nvPicPr>
          <p:cNvPr id="10242" name="Picture 2" descr="Uluru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67" y="1532964"/>
            <a:ext cx="5252372" cy="39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83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12.</a:t>
            </a:r>
            <a:r>
              <a:rPr lang="en-US" dirty="0" smtClean="0"/>
              <a:t> </a:t>
            </a:r>
            <a:r>
              <a:rPr lang="sr-Latn-ME" dirty="0" smtClean="0"/>
              <a:t>Haka je tradicionalni ples naroda:</a:t>
            </a:r>
          </a:p>
          <a:p>
            <a:endParaRPr lang="sr-Latn-ME" dirty="0" smtClean="0"/>
          </a:p>
        </p:txBody>
      </p:sp>
      <p:sp>
        <p:nvSpPr>
          <p:cNvPr id="5" name="Rectangle 4"/>
          <p:cNvSpPr/>
          <p:nvPr/>
        </p:nvSpPr>
        <p:spPr>
          <a:xfrm>
            <a:off x="1255059" y="17240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Aboridzini 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B)      </a:t>
            </a:r>
            <a:r>
              <a:rPr lang="sr-Latn-ME" dirty="0" smtClean="0"/>
              <a:t>Maori</a:t>
            </a:r>
            <a:endParaRPr lang="sr-Latn-ME" dirty="0" smtClean="0"/>
          </a:p>
          <a:p>
            <a:r>
              <a:rPr lang="sr-Latn-ME" dirty="0" smtClean="0"/>
              <a:t>c)      Papuanci</a:t>
            </a:r>
            <a:endParaRPr lang="sr-Latn-ME" dirty="0" smtClean="0"/>
          </a:p>
          <a:p>
            <a:r>
              <a:rPr lang="sr-Latn-ME" dirty="0" smtClean="0"/>
              <a:t>d)      Olmeka</a:t>
            </a:r>
            <a:endParaRPr lang="en-US" dirty="0" smtClean="0"/>
          </a:p>
        </p:txBody>
      </p:sp>
      <p:pic>
        <p:nvPicPr>
          <p:cNvPr id="11266" name="Picture 2" descr="https://akm-img-a-in.tosshub.com/indiatoday/images/story/202411/haka-how-a-mori-tradition-became-new-zealands-cultural-icon-151951658-16x9_0.jpg?VersionId=bmHriKeXDZDBqPACAQ9MrYRd4uBxEAo_&amp;size=690:3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86" y="1340393"/>
            <a:ext cx="657225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04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13.</a:t>
            </a:r>
            <a:r>
              <a:rPr lang="en-US" dirty="0" smtClean="0"/>
              <a:t> </a:t>
            </a:r>
            <a:r>
              <a:rPr lang="sr-Latn-ME" dirty="0" smtClean="0"/>
              <a:t>Koji kartodijagram odgovara Atini:</a:t>
            </a:r>
          </a:p>
          <a:p>
            <a:endParaRPr lang="sr-Latn-M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3" y="4252768"/>
            <a:ext cx="4704328" cy="1946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84" y="1934271"/>
            <a:ext cx="4728221" cy="1897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513" y="1564939"/>
            <a:ext cx="5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A</a:t>
            </a:r>
            <a:endParaRPr lang="sr-Latn-ME" dirty="0"/>
          </a:p>
        </p:txBody>
      </p:sp>
      <p:sp>
        <p:nvSpPr>
          <p:cNvPr id="8" name="TextBox 7"/>
          <p:cNvSpPr txBox="1"/>
          <p:nvPr/>
        </p:nvSpPr>
        <p:spPr>
          <a:xfrm>
            <a:off x="6292713" y="1564939"/>
            <a:ext cx="5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C</a:t>
            </a:r>
            <a:endParaRPr lang="sr-Latn-ME" dirty="0"/>
          </a:p>
        </p:txBody>
      </p:sp>
      <p:sp>
        <p:nvSpPr>
          <p:cNvPr id="9" name="TextBox 8"/>
          <p:cNvSpPr txBox="1"/>
          <p:nvPr/>
        </p:nvSpPr>
        <p:spPr>
          <a:xfrm>
            <a:off x="671513" y="3927933"/>
            <a:ext cx="519953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r-Latn-ME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4430" y="4016092"/>
            <a:ext cx="5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/>
              <a:t>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713" y="1918126"/>
            <a:ext cx="4610559" cy="192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430" y="4295665"/>
            <a:ext cx="4610559" cy="186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8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14.</a:t>
            </a:r>
            <a:r>
              <a:rPr lang="en-US" dirty="0" smtClean="0"/>
              <a:t> </a:t>
            </a:r>
            <a:r>
              <a:rPr lang="sr-Latn-ME" dirty="0" smtClean="0"/>
              <a:t>Na fotografiji je prikazana Kapija želja, koja se nalazi u kanjonu rijeke:</a:t>
            </a:r>
          </a:p>
          <a:p>
            <a:endParaRPr lang="sr-Latn-ME" dirty="0" smtClean="0"/>
          </a:p>
        </p:txBody>
      </p:sp>
      <p:pic>
        <p:nvPicPr>
          <p:cNvPr id="12290" name="Picture 2" descr="&quot;KAPIJA ŽELJA&quot; PRIRODNI FENOMEN U KANJONU MRT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22" y="1280658"/>
            <a:ext cx="6630707" cy="37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55059" y="17240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Pive  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Sušice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C)     </a:t>
            </a:r>
            <a:r>
              <a:rPr lang="sr-Latn-ME" dirty="0" smtClean="0"/>
              <a:t>Mrtvice</a:t>
            </a:r>
            <a:endParaRPr lang="sr-Latn-ME" dirty="0" smtClean="0"/>
          </a:p>
          <a:p>
            <a:r>
              <a:rPr lang="sr-Latn-ME" dirty="0" smtClean="0"/>
              <a:t>d)     Komarnice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2878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15.</a:t>
            </a:r>
            <a:r>
              <a:rPr lang="en-US" dirty="0" smtClean="0"/>
              <a:t> </a:t>
            </a:r>
            <a:r>
              <a:rPr lang="sr-Latn-ME" dirty="0" smtClean="0"/>
              <a:t>Na kojoj fotografiji je prikazan mineral Halit:</a:t>
            </a:r>
          </a:p>
        </p:txBody>
      </p:sp>
      <p:pic>
        <p:nvPicPr>
          <p:cNvPr id="14338" name="Picture 2" descr="https://upload.wikimedia.org/wikipedia/commons/thumb/8/81/Galena_-_Huallanca%2C_Bologesi%2C_Ancash%2C_Peru.jpg/250px-Galena_-_Huallanca%2C_Bologesi%2C_Ancash%2C_Pe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45" y="1141355"/>
            <a:ext cx="3098614" cy="257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Types of Quartz » Geology Sci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M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560" y="1141355"/>
            <a:ext cx="2529369" cy="2529369"/>
          </a:xfrm>
          <a:prstGeom prst="rect">
            <a:avLst/>
          </a:prstGeom>
        </p:spPr>
      </p:pic>
      <p:pic>
        <p:nvPicPr>
          <p:cNvPr id="14342" name="Picture 6" descr="Halite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67" y="4077980"/>
            <a:ext cx="3031215" cy="202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Azurit – Wikipedija / Википедиј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23" y="4077980"/>
            <a:ext cx="2936735" cy="22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62045" y="845597"/>
            <a:ext cx="5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A</a:t>
            </a:r>
            <a:endParaRPr lang="sr-Latn-ME" dirty="0"/>
          </a:p>
        </p:txBody>
      </p:sp>
      <p:sp>
        <p:nvSpPr>
          <p:cNvPr id="11" name="TextBox 10"/>
          <p:cNvSpPr txBox="1"/>
          <p:nvPr/>
        </p:nvSpPr>
        <p:spPr>
          <a:xfrm>
            <a:off x="8185967" y="3748685"/>
            <a:ext cx="519953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sr-Latn-ME" dirty="0" smtClean="0"/>
              <a:t>D</a:t>
            </a:r>
            <a:endParaRPr lang="sr-Latn-ME" dirty="0"/>
          </a:p>
        </p:txBody>
      </p:sp>
      <p:sp>
        <p:nvSpPr>
          <p:cNvPr id="13" name="TextBox 12"/>
          <p:cNvSpPr txBox="1"/>
          <p:nvPr/>
        </p:nvSpPr>
        <p:spPr>
          <a:xfrm>
            <a:off x="8185967" y="825133"/>
            <a:ext cx="5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C</a:t>
            </a:r>
            <a:endParaRPr lang="sr-Latn-ME" dirty="0"/>
          </a:p>
        </p:txBody>
      </p:sp>
      <p:sp>
        <p:nvSpPr>
          <p:cNvPr id="14" name="TextBox 13"/>
          <p:cNvSpPr txBox="1"/>
          <p:nvPr/>
        </p:nvSpPr>
        <p:spPr>
          <a:xfrm>
            <a:off x="4763948" y="3800286"/>
            <a:ext cx="51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B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3798375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1. </a:t>
            </a:r>
            <a:r>
              <a:rPr lang="sr-Latn-ME" dirty="0" smtClean="0"/>
              <a:t>Koja planeta Sunčevog sistema ima najviše satelita?</a:t>
            </a:r>
            <a:endParaRPr lang="sr-Latn-M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034" y="1098423"/>
            <a:ext cx="5905500" cy="4057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7176" y="11829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Uran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Neptun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C)     </a:t>
            </a:r>
            <a:r>
              <a:rPr lang="sr-Latn-ME" dirty="0" smtClean="0"/>
              <a:t>Saturn</a:t>
            </a:r>
            <a:endParaRPr lang="sr-Latn-ME" dirty="0" smtClean="0"/>
          </a:p>
          <a:p>
            <a:r>
              <a:rPr lang="sr-Latn-ME" dirty="0" smtClean="0"/>
              <a:t>d)     </a:t>
            </a:r>
            <a:r>
              <a:rPr lang="sr-Latn-ME" dirty="0" smtClean="0"/>
              <a:t>Jupiter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646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2. </a:t>
            </a:r>
            <a:r>
              <a:rPr lang="sr-Latn-ME" dirty="0" smtClean="0"/>
              <a:t>U kojoj državi su nastale fotografije?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1027176" y="11829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Indija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Tajland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Tajvan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D)     </a:t>
            </a:r>
            <a:r>
              <a:rPr lang="sr-Latn-ME" dirty="0" smtClean="0"/>
              <a:t>Malezija</a:t>
            </a:r>
            <a:endParaRPr lang="en-US" dirty="0" smtClean="0"/>
          </a:p>
        </p:txBody>
      </p:sp>
      <p:pic>
        <p:nvPicPr>
          <p:cNvPr id="1026" name="Picture 2" descr="https://upload.wikimedia.org/wikipedia/commons/thumb/8/85/Petronas_Panorama_II.jpg/250px-Petronas_Panorama_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91" y="1044892"/>
            <a:ext cx="2517880" cy="414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317" y="1182916"/>
            <a:ext cx="3734446" cy="1867223"/>
          </a:xfrm>
          <a:prstGeom prst="rect">
            <a:avLst/>
          </a:prstGeom>
        </p:spPr>
      </p:pic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37" y="3454604"/>
            <a:ext cx="3769236" cy="28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jungletribe.ba/files/images/Batu-Caves-Kuala-Lumpur-Malezija-Unsplas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9" y="3753533"/>
            <a:ext cx="4281536" cy="240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90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3. </a:t>
            </a:r>
            <a:r>
              <a:rPr lang="sr-Latn-ME" dirty="0" smtClean="0"/>
              <a:t>U odnosu na Sejšelska ostrva, u kom pravcu se nalazi Madagaskar?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1015036" y="12309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B)     </a:t>
            </a:r>
            <a:r>
              <a:rPr lang="sr-Latn-ME" dirty="0" smtClean="0"/>
              <a:t>B</a:t>
            </a:r>
            <a:endParaRPr lang="sr-Latn-ME" dirty="0" smtClean="0"/>
          </a:p>
          <a:p>
            <a:r>
              <a:rPr lang="sr-Latn-ME" dirty="0" smtClean="0"/>
              <a:t>c)     C</a:t>
            </a:r>
            <a:endParaRPr lang="sr-Latn-ME" dirty="0" smtClean="0"/>
          </a:p>
          <a:p>
            <a:r>
              <a:rPr lang="sr-Latn-ME" dirty="0" smtClean="0"/>
              <a:t>d)     D</a:t>
            </a:r>
            <a:endParaRPr lang="en-US" dirty="0" smtClean="0"/>
          </a:p>
        </p:txBody>
      </p:sp>
      <p:pic>
        <p:nvPicPr>
          <p:cNvPr id="2050" name="Picture 2" descr="Geograf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28" y="1783080"/>
            <a:ext cx="41148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8346141" y="905435"/>
            <a:ext cx="1236771" cy="11654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282515" y="5549153"/>
            <a:ext cx="968189" cy="11026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068235" y="5378824"/>
            <a:ext cx="1147483" cy="938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981827" y="1140141"/>
            <a:ext cx="1007401" cy="12292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83736" y="1118809"/>
            <a:ext cx="29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A</a:t>
            </a:r>
            <a:endParaRPr lang="sr-Latn-ME" dirty="0"/>
          </a:p>
        </p:txBody>
      </p:sp>
      <p:sp>
        <p:nvSpPr>
          <p:cNvPr id="21" name="TextBox 20"/>
          <p:cNvSpPr txBox="1"/>
          <p:nvPr/>
        </p:nvSpPr>
        <p:spPr>
          <a:xfrm>
            <a:off x="9263937" y="6102964"/>
            <a:ext cx="29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D</a:t>
            </a:r>
            <a:endParaRPr lang="sr-Latn-ME" dirty="0"/>
          </a:p>
        </p:txBody>
      </p:sp>
      <p:sp>
        <p:nvSpPr>
          <p:cNvPr id="22" name="TextBox 21"/>
          <p:cNvSpPr txBox="1"/>
          <p:nvPr/>
        </p:nvSpPr>
        <p:spPr>
          <a:xfrm>
            <a:off x="9652732" y="761141"/>
            <a:ext cx="29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C</a:t>
            </a:r>
            <a:endParaRPr lang="sr-Latn-ME" dirty="0"/>
          </a:p>
        </p:txBody>
      </p:sp>
      <p:sp>
        <p:nvSpPr>
          <p:cNvPr id="23" name="TextBox 22"/>
          <p:cNvSpPr txBox="1"/>
          <p:nvPr/>
        </p:nvSpPr>
        <p:spPr>
          <a:xfrm>
            <a:off x="4063036" y="6135998"/>
            <a:ext cx="29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dirty="0" smtClean="0"/>
              <a:t>B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311480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4. </a:t>
            </a:r>
            <a:r>
              <a:rPr lang="sr-Latn-ME" dirty="0" smtClean="0"/>
              <a:t>U decembru 1911. godine, ekspedicija koju je predvodio čovjek sa fotografije, došla  je na Južni pol. Kako je ime čuvenom istraživaču ?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1015036" y="12309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Robert Piri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Dzejms Kuk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C)     </a:t>
            </a:r>
            <a:r>
              <a:rPr lang="sr-Latn-ME" dirty="0" smtClean="0"/>
              <a:t>Roal </a:t>
            </a:r>
            <a:r>
              <a:rPr lang="sr-Latn-ME" dirty="0" smtClean="0"/>
              <a:t>Amundsen</a:t>
            </a:r>
          </a:p>
          <a:p>
            <a:r>
              <a:rPr lang="sr-Latn-ME" dirty="0" smtClean="0"/>
              <a:t>d)     Dzon </a:t>
            </a:r>
            <a:r>
              <a:rPr lang="sr-Latn-ME" dirty="0" smtClean="0"/>
              <a:t>Kabot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847" y="2330823"/>
            <a:ext cx="3995738" cy="3501188"/>
          </a:xfrm>
          <a:prstGeom prst="rect">
            <a:avLst/>
          </a:prstGeom>
        </p:spPr>
      </p:pic>
      <p:pic>
        <p:nvPicPr>
          <p:cNvPr id="3076" name="Picture 4" descr="https://upload.wikimedia.org/wikipedia/commons/thumb/6/6f/Amundsen_in_fur_skins.jpg/250px-Amundsen_in_fur_sk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51" y="1130579"/>
            <a:ext cx="23812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2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</a:t>
            </a:r>
            <a:r>
              <a:rPr lang="sr-Latn-ME" b="1" dirty="0"/>
              <a:t>5</a:t>
            </a:r>
            <a:r>
              <a:rPr lang="sr-Latn-ME" b="1" dirty="0" smtClean="0"/>
              <a:t>. </a:t>
            </a:r>
            <a:r>
              <a:rPr lang="sr-Latn-ME" dirty="0" smtClean="0"/>
              <a:t>Toresov prolaz spaja?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833718" y="11951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Južnokinesko i Andamansko more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Javansko i Sulavesi more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Floresko i Timorsko more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D)    </a:t>
            </a:r>
            <a:r>
              <a:rPr lang="sr-Latn-ME" dirty="0" smtClean="0"/>
              <a:t>Arafursko </a:t>
            </a:r>
            <a:r>
              <a:rPr lang="sr-Latn-ME" dirty="0" smtClean="0"/>
              <a:t>i Koralno more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725" y="2566708"/>
            <a:ext cx="79057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6. </a:t>
            </a:r>
            <a:r>
              <a:rPr lang="sr-Latn-ME" dirty="0"/>
              <a:t>C</a:t>
            </a:r>
            <a:r>
              <a:rPr lang="sr-Latn-ME" dirty="0" smtClean="0"/>
              <a:t>rnačka plemena čiji su članovi veoma niskog rasta, i nastanjeni su u tropskoj kišnoj šumi središnje Afrike su ?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833718" y="11951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ME" b="1" dirty="0" smtClean="0">
                <a:solidFill>
                  <a:srgbClr val="FF0000"/>
                </a:solidFill>
              </a:rPr>
              <a:t>A)     </a:t>
            </a:r>
            <a:r>
              <a:rPr lang="sr-Latn-ME" dirty="0" smtClean="0"/>
              <a:t>Pigmeji</a:t>
            </a:r>
            <a:endParaRPr lang="sr-Latn-ME" dirty="0" smtClean="0"/>
          </a:p>
          <a:p>
            <a:r>
              <a:rPr lang="sr-Latn-ME" dirty="0" smtClean="0"/>
              <a:t>b)     Tuarezi</a:t>
            </a:r>
            <a:endParaRPr lang="sr-Latn-ME" dirty="0" smtClean="0"/>
          </a:p>
          <a:p>
            <a:r>
              <a:rPr lang="sr-Latn-ME" dirty="0" smtClean="0"/>
              <a:t>c)      Masai</a:t>
            </a:r>
            <a:endParaRPr lang="sr-Latn-ME" dirty="0" smtClean="0"/>
          </a:p>
          <a:p>
            <a:r>
              <a:rPr lang="sr-Latn-ME" dirty="0" smtClean="0"/>
              <a:t>d)      Zulu</a:t>
            </a:r>
            <a:endParaRPr lang="en-US" dirty="0" smtClean="0"/>
          </a:p>
        </p:txBody>
      </p:sp>
      <p:pic>
        <p:nvPicPr>
          <p:cNvPr id="4098" name="Picture 2" descr="https://upload.wikimedia.org/wikipedia/commons/thumb/b/bb/African_Pigmies_CNE-v1-p58-B.jpg/250px-African_Pigmies_CNE-v1-p58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16" y="1590208"/>
            <a:ext cx="23812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gmeji Pigmeji, ime kojim se označava grupa tamnoputih plemena, veoma  niskog rasta, nastanjenih u tropskoj kišnoj šumi središnje Afrike, od  Kameruna preko Konga do unutrašnjosti bivšeg Zaira, a postoji bar jedna  gru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788" y="1873991"/>
            <a:ext cx="2327929" cy="41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36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7. </a:t>
            </a:r>
            <a:r>
              <a:rPr lang="sr-Latn-ME" dirty="0" smtClean="0"/>
              <a:t>Na fizičko-geografskoj karti Rusije, potamljenom plavom bojom je označena rijeka?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833718" y="11951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ME" b="1" dirty="0" smtClean="0">
                <a:solidFill>
                  <a:srgbClr val="FF0000"/>
                </a:solidFill>
              </a:rPr>
              <a:t>A)     </a:t>
            </a:r>
            <a:r>
              <a:rPr lang="sr-Latn-ME" dirty="0" smtClean="0"/>
              <a:t>Jenisej</a:t>
            </a:r>
            <a:endParaRPr lang="sr-Latn-ME" dirty="0" smtClean="0"/>
          </a:p>
          <a:p>
            <a:r>
              <a:rPr lang="sr-Latn-ME" dirty="0" smtClean="0"/>
              <a:t>b)      Ob</a:t>
            </a:r>
            <a:endParaRPr lang="sr-Latn-ME" dirty="0" smtClean="0"/>
          </a:p>
          <a:p>
            <a:r>
              <a:rPr lang="sr-Latn-ME" dirty="0" smtClean="0"/>
              <a:t>c)      Irtiš </a:t>
            </a:r>
            <a:endParaRPr lang="sr-Latn-ME" dirty="0" smtClean="0"/>
          </a:p>
          <a:p>
            <a:r>
              <a:rPr lang="sr-Latn-ME" dirty="0" smtClean="0"/>
              <a:t>d)     Lena 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629" y="1389517"/>
            <a:ext cx="6095238" cy="4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8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7058" y="417063"/>
            <a:ext cx="8635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b="1" dirty="0" smtClean="0"/>
              <a:t>Pitanje br. 8. </a:t>
            </a:r>
            <a:r>
              <a:rPr lang="sr-Latn-ME" dirty="0" smtClean="0"/>
              <a:t>Na osnovu karakteristika stanovništva zaključi o kojoj državi Afrike je riječ:</a:t>
            </a:r>
          </a:p>
          <a:p>
            <a:endParaRPr lang="sr-Latn-ME" dirty="0" smtClean="0"/>
          </a:p>
          <a:p>
            <a:r>
              <a:rPr lang="sr-Latn-ME" dirty="0" smtClean="0"/>
              <a:t>Broj stanovnika u 2025. godini procjenjuje se na približno 28,3 miliona stanovnika. </a:t>
            </a:r>
          </a:p>
          <a:p>
            <a:r>
              <a:rPr lang="sr-Latn-ME" dirty="0" smtClean="0"/>
              <a:t>Ključne demografske karakteristike za 2025. godinu uključuju: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dirty="0" smtClean="0"/>
              <a:t>Stanovništvo raste po stopi od oko 3,2% do 3,8% godišnje, što ovu državu svrstava među zemlje sa najbržim demografskim rastom na svijetu.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dirty="0" smtClean="0"/>
              <a:t>ima izuzetno mladu populaciju sa medijalnom starošću od samo 15,6 godina. Djeca do 14 godina čine oko 46% ukupnog stanovništva.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dirty="0" smtClean="0"/>
              <a:t>Većina stanovništva živi u ruralnim područjima, dok je samo oko 18,2% urbanizovano.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dirty="0" smtClean="0"/>
              <a:t>Prosječna gustina je oko 22-23 stanovnika po km², ali je stanovništvo neravnomjerno raspoređeno i koncentrisano uglavnom na jugu zemlje gdje su uslovi za poljoprivredu povoljniji.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dirty="0" smtClean="0"/>
              <a:t>Stopa fertiliteta ostaje visoka, sa procjenom od oko 5,8 do 6,6 djece po ženi.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dirty="0" smtClean="0"/>
              <a:t>Prosječan životni vijek u 2025. godini iznosi oko 62-63 godine</a:t>
            </a:r>
            <a:endParaRPr lang="sr-Latn-ME" dirty="0"/>
          </a:p>
        </p:txBody>
      </p:sp>
      <p:sp>
        <p:nvSpPr>
          <p:cNvPr id="5" name="Rectangle 4"/>
          <p:cNvSpPr/>
          <p:nvPr/>
        </p:nvSpPr>
        <p:spPr>
          <a:xfrm>
            <a:off x="1308848" y="47003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Libija</a:t>
            </a:r>
          </a:p>
          <a:p>
            <a:r>
              <a:rPr lang="sr-Latn-ME" b="1" dirty="0" smtClean="0">
                <a:solidFill>
                  <a:srgbClr val="FF0000"/>
                </a:solidFill>
              </a:rPr>
              <a:t>B)     </a:t>
            </a:r>
            <a:r>
              <a:rPr lang="sr-Latn-ME" dirty="0" smtClean="0"/>
              <a:t>Niger </a:t>
            </a:r>
            <a:endParaRPr lang="sr-Latn-ME" dirty="0" smtClean="0"/>
          </a:p>
          <a:p>
            <a:r>
              <a:rPr lang="sr-Latn-ME" dirty="0" smtClean="0"/>
              <a:t>c)      Južnoafrička </a:t>
            </a:r>
            <a:r>
              <a:rPr lang="sr-Latn-ME" dirty="0" smtClean="0"/>
              <a:t>republika</a:t>
            </a:r>
          </a:p>
          <a:p>
            <a:r>
              <a:rPr lang="sr-Latn-ME" dirty="0" smtClean="0"/>
              <a:t>d)      Maroko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6626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547</Words>
  <Application>Microsoft Office PowerPoint</Application>
  <PresentationFormat>Widescreen</PresentationFormat>
  <Paragraphs>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Bahnschrift</vt:lpstr>
      <vt:lpstr>Bahnschrift SemiLight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Dragoje Djokic</cp:lastModifiedBy>
  <cp:revision>33</cp:revision>
  <dcterms:created xsi:type="dcterms:W3CDTF">2025-12-21T11:09:13Z</dcterms:created>
  <dcterms:modified xsi:type="dcterms:W3CDTF">2026-02-05T12:00:56Z</dcterms:modified>
</cp:coreProperties>
</file>