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38AC2D8-624F-4449-8397-9A096669B88C}">
          <p14:sldIdLst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Untitled Section" id="{68103ACD-E161-4A76-B078-333071752CF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00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07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83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47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47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494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8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293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83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6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50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77EB5D-0C84-4072-A16C-7C7232A60B4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2D606-0D96-40CA-93B0-FBDF9D73572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711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1580" t="-1374" r="9936" b="1374"/>
          <a:stretch/>
        </p:blipFill>
        <p:spPr>
          <a:xfrm>
            <a:off x="-149352" y="0"/>
            <a:ext cx="12201144" cy="66568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868" y="265627"/>
            <a:ext cx="7266575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DRŽAVNO TAKMIČENJE</a:t>
            </a:r>
          </a:p>
          <a:p>
            <a:endParaRPr lang="en-US" sz="54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Bahnschrift" panose="020B0502040204020203" pitchFamily="34" charset="0"/>
            </a:endParaRPr>
          </a:p>
          <a:p>
            <a:r>
              <a:rPr lang="en-US" sz="54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IZ GEOGRAFIJE </a:t>
            </a:r>
          </a:p>
          <a:p>
            <a:r>
              <a:rPr lang="en-US" sz="66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                  </a:t>
            </a:r>
            <a:r>
              <a:rPr lang="en-US" sz="4800" b="1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202</a:t>
            </a:r>
            <a:r>
              <a:rPr lang="sr-Latn-ME" sz="48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5</a:t>
            </a:r>
            <a:r>
              <a:rPr lang="en-US" sz="4000" b="1" dirty="0" smtClean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" panose="020B0502040204020203" pitchFamily="34" charset="0"/>
              </a:rPr>
              <a:t>.</a:t>
            </a:r>
            <a:endParaRPr lang="sr-Latn-ME" sz="54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Bahnschrif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35434" y="5536958"/>
            <a:ext cx="7266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ME" sz="48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Bahnschrift SemiLight Condensed" panose="020B0502040204020203" pitchFamily="34" charset="0"/>
              </a:rPr>
              <a:t>MULTIMEDIJALNI TEST</a:t>
            </a:r>
            <a:endParaRPr lang="en-US" sz="4800" b="1" dirty="0">
              <a:ln w="12700">
                <a:solidFill>
                  <a:srgbClr val="5B9BD5"/>
                </a:solidFill>
                <a:prstDash val="solid"/>
              </a:ln>
              <a:solidFill>
                <a:prstClr val="white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178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1553" y="97223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r-Latn-ME" b="1" noProof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 </a:t>
            </a:r>
            <a:r>
              <a:rPr lang="sr-Latn-ME" b="1" dirty="0" smtClean="0">
                <a:solidFill>
                  <a:srgbClr val="FF0000"/>
                </a:solidFill>
              </a:rPr>
              <a:t>9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sr-Latn-ME" b="1" dirty="0" smtClean="0"/>
              <a:t>Simpsonova pustinja se nalazi u:</a:t>
            </a:r>
          </a:p>
          <a:p>
            <a:pPr marL="342900" indent="-342900" algn="just">
              <a:buAutoNum type="alphaLcParenR"/>
            </a:pPr>
            <a:r>
              <a:rPr lang="sr-Latn-ME" b="1" dirty="0" smtClean="0"/>
              <a:t>Sjedinjenim Američkim državama</a:t>
            </a:r>
          </a:p>
          <a:p>
            <a:pPr marL="342900" indent="-342900" algn="just">
              <a:buAutoNum type="alphaLcParenR"/>
            </a:pPr>
            <a:r>
              <a:rPr lang="sr-Latn-ME" b="1" dirty="0" smtClean="0"/>
              <a:t>Južnoafričkoj republici</a:t>
            </a:r>
          </a:p>
          <a:p>
            <a:pPr marL="342900" indent="-342900" algn="just">
              <a:buAutoNum type="alphaLcParenR"/>
            </a:pPr>
            <a:r>
              <a:rPr lang="sr-Latn-ME" b="1" dirty="0" smtClean="0"/>
              <a:t>Australiji</a:t>
            </a:r>
          </a:p>
          <a:p>
            <a:pPr marL="342900" indent="-342900" algn="just">
              <a:buAutoNum type="alphaLcParenR"/>
            </a:pPr>
            <a:r>
              <a:rPr lang="sr-Latn-ME" b="1" dirty="0" smtClean="0"/>
              <a:t>Angoli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200" y="3055284"/>
            <a:ext cx="5133975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25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948" y="2290012"/>
            <a:ext cx="5950082" cy="3599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7083" y="8126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r-Latn-ME" b="1" noProof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 </a:t>
            </a:r>
            <a:r>
              <a:rPr lang="sr-Latn-ME" b="1" dirty="0" smtClean="0">
                <a:solidFill>
                  <a:srgbClr val="FF0000"/>
                </a:solidFill>
              </a:rPr>
              <a:t>10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sr-Latn-ME" b="1" dirty="0" smtClean="0"/>
              <a:t>Grad Toronto, nalazi se na obali jezera: </a:t>
            </a:r>
          </a:p>
          <a:p>
            <a:pPr algn="just"/>
            <a:r>
              <a:rPr lang="sr-Latn-ME" b="1" dirty="0" smtClean="0"/>
              <a:t>a) Vinipeg </a:t>
            </a:r>
          </a:p>
          <a:p>
            <a:pPr algn="just"/>
            <a:r>
              <a:rPr lang="sr-Latn-ME" b="1" dirty="0" smtClean="0"/>
              <a:t>b) Ontario </a:t>
            </a:r>
          </a:p>
          <a:p>
            <a:pPr algn="just"/>
            <a:r>
              <a:rPr lang="sr-Latn-ME" b="1" dirty="0" smtClean="0"/>
              <a:t>c) Mičigen </a:t>
            </a:r>
          </a:p>
          <a:p>
            <a:pPr algn="just"/>
            <a:r>
              <a:rPr lang="sr-Latn-ME" b="1" dirty="0" smtClean="0"/>
              <a:t>d) Manitoba </a:t>
            </a:r>
            <a:endParaRPr lang="sr-Latn-ME" b="1" dirty="0"/>
          </a:p>
        </p:txBody>
      </p:sp>
    </p:spTree>
    <p:extLst>
      <p:ext uri="{BB962C8B-B14F-4D97-AF65-F5344CB8AC3E}">
        <p14:creationId xmlns:p14="http://schemas.microsoft.com/office/powerpoint/2010/main" val="4060670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649" y="3110752"/>
            <a:ext cx="7524750" cy="3505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72353" y="62845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r-Latn-ME" b="1" noProof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</a:t>
            </a:r>
            <a:r>
              <a:rPr lang="sr-Latn-ME" b="1" dirty="0" smtClean="0">
                <a:solidFill>
                  <a:srgbClr val="FF0000"/>
                </a:solidFill>
              </a:rPr>
              <a:t> 11.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sr-Latn-ME" b="1" dirty="0" smtClean="0"/>
              <a:t>Ove fotografije su nastale u gradu :</a:t>
            </a:r>
          </a:p>
          <a:p>
            <a:pPr algn="just"/>
            <a:r>
              <a:rPr lang="sr-Latn-ME" b="1" dirty="0" smtClean="0"/>
              <a:t>a) San Francisko</a:t>
            </a:r>
          </a:p>
          <a:p>
            <a:pPr algn="just"/>
            <a:r>
              <a:rPr lang="sr-Latn-ME" b="1" dirty="0" smtClean="0"/>
              <a:t>b) Las Vegas</a:t>
            </a:r>
          </a:p>
          <a:p>
            <a:pPr algn="just"/>
            <a:r>
              <a:rPr lang="sr-Latn-ME" b="1" dirty="0" smtClean="0"/>
              <a:t>c) Feniks</a:t>
            </a:r>
          </a:p>
          <a:p>
            <a:pPr algn="just"/>
            <a:r>
              <a:rPr lang="sr-Latn-ME" b="1" dirty="0" smtClean="0"/>
              <a:t>d) Los Anđeles</a:t>
            </a:r>
            <a:endParaRPr lang="sr-Latn-ME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375" y="337017"/>
            <a:ext cx="4210050" cy="2562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526"/>
          <a:stretch/>
        </p:blipFill>
        <p:spPr>
          <a:xfrm>
            <a:off x="7135064" y="2447364"/>
            <a:ext cx="4680417" cy="317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4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8494" y="595717"/>
            <a:ext cx="79158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b="1" noProof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 </a:t>
            </a:r>
            <a:r>
              <a:rPr lang="sr-Latn-ME" b="1" dirty="0" smtClean="0">
                <a:solidFill>
                  <a:srgbClr val="FF0000"/>
                </a:solidFill>
              </a:rPr>
              <a:t>12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sr-Latn-ME" b="1" dirty="0" smtClean="0"/>
              <a:t>Data je karta tektonskih ploča. Naska ploča je prikazana brojem:</a:t>
            </a:r>
          </a:p>
          <a:p>
            <a:pPr algn="just"/>
            <a:r>
              <a:rPr lang="sr-Latn-ME" b="1" dirty="0" smtClean="0"/>
              <a:t>a) 1</a:t>
            </a:r>
          </a:p>
          <a:p>
            <a:pPr algn="just"/>
            <a:r>
              <a:rPr lang="sr-Latn-ME" b="1" dirty="0" smtClean="0"/>
              <a:t>b) 2</a:t>
            </a:r>
          </a:p>
          <a:p>
            <a:pPr algn="just"/>
            <a:r>
              <a:rPr lang="sr-Latn-ME" b="1" dirty="0" smtClean="0"/>
              <a:t>c) 3</a:t>
            </a:r>
          </a:p>
          <a:p>
            <a:pPr algn="just"/>
            <a:r>
              <a:rPr lang="sr-Latn-ME" b="1" dirty="0" smtClean="0"/>
              <a:t>d) 4</a:t>
            </a:r>
          </a:p>
          <a:p>
            <a:pPr algn="just"/>
            <a:endParaRPr lang="sr-Latn-M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189" y="1472880"/>
            <a:ext cx="7700682" cy="46249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1999" y="4464424"/>
            <a:ext cx="313765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Latn-ME" dirty="0" smtClean="0"/>
              <a:t>4</a:t>
            </a:r>
            <a:endParaRPr lang="sr-Latn-ME" dirty="0"/>
          </a:p>
        </p:txBody>
      </p:sp>
      <p:sp>
        <p:nvSpPr>
          <p:cNvPr id="6" name="TextBox 5"/>
          <p:cNvSpPr txBox="1"/>
          <p:nvPr/>
        </p:nvSpPr>
        <p:spPr>
          <a:xfrm>
            <a:off x="8776446" y="3306888"/>
            <a:ext cx="313765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Latn-ME" dirty="0" smtClean="0"/>
              <a:t>2</a:t>
            </a:r>
            <a:endParaRPr lang="sr-Latn-ME" dirty="0"/>
          </a:p>
        </p:txBody>
      </p:sp>
      <p:sp>
        <p:nvSpPr>
          <p:cNvPr id="7" name="TextBox 6"/>
          <p:cNvSpPr txBox="1"/>
          <p:nvPr/>
        </p:nvSpPr>
        <p:spPr>
          <a:xfrm>
            <a:off x="7584140" y="3600675"/>
            <a:ext cx="313765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Latn-ME" dirty="0" smtClean="0"/>
              <a:t>1</a:t>
            </a:r>
            <a:endParaRPr lang="sr-Latn-ME" dirty="0"/>
          </a:p>
        </p:txBody>
      </p:sp>
      <p:sp>
        <p:nvSpPr>
          <p:cNvPr id="8" name="TextBox 7"/>
          <p:cNvSpPr txBox="1"/>
          <p:nvPr/>
        </p:nvSpPr>
        <p:spPr>
          <a:xfrm>
            <a:off x="4374774" y="3656511"/>
            <a:ext cx="313765" cy="36933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sr-Latn-ME" dirty="0" smtClean="0"/>
              <a:t>3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776782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5058" y="658470"/>
            <a:ext cx="68759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Pitanje br. </a:t>
            </a:r>
            <a:r>
              <a:rPr lang="sr-Latn-ME" b="1" dirty="0" smtClean="0">
                <a:solidFill>
                  <a:srgbClr val="FF0000"/>
                </a:solidFill>
              </a:rPr>
              <a:t>13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r>
              <a:rPr lang="sr-Latn-ME" b="1" dirty="0" smtClean="0">
                <a:solidFill>
                  <a:srgbClr val="FF0000"/>
                </a:solidFill>
              </a:rPr>
              <a:t> </a:t>
            </a:r>
            <a:r>
              <a:rPr lang="sr-Latn-ME" b="1" dirty="0" smtClean="0"/>
              <a:t>Polarna svjetlost - Aurora Borealis se pojavljuje u:</a:t>
            </a:r>
          </a:p>
          <a:p>
            <a:pPr algn="just"/>
            <a:r>
              <a:rPr lang="sr-Latn-ME" b="1" dirty="0" smtClean="0"/>
              <a:t>a)Termosferi</a:t>
            </a:r>
          </a:p>
          <a:p>
            <a:pPr algn="just"/>
            <a:r>
              <a:rPr lang="sr-Latn-ME" b="1" dirty="0" smtClean="0"/>
              <a:t>b)Mezosferi</a:t>
            </a:r>
          </a:p>
          <a:p>
            <a:pPr algn="just"/>
            <a:r>
              <a:rPr lang="sr-Latn-ME" b="1" dirty="0" smtClean="0"/>
              <a:t>c)Stratosferi</a:t>
            </a:r>
          </a:p>
          <a:p>
            <a:pPr algn="just"/>
            <a:r>
              <a:rPr lang="sr-Latn-ME" b="1" dirty="0" smtClean="0"/>
              <a:t>d)Egzosferi </a:t>
            </a:r>
            <a:endParaRPr lang="sr-Latn-ME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487" y="1457325"/>
            <a:ext cx="5915025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7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384" y="990758"/>
            <a:ext cx="5010150" cy="3276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8847" y="525814"/>
            <a:ext cx="98791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r-Latn-ME" b="1" noProof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 </a:t>
            </a:r>
            <a:r>
              <a:rPr lang="sr-Latn-ME" b="1" dirty="0" smtClean="0">
                <a:solidFill>
                  <a:srgbClr val="FF0000"/>
                </a:solidFill>
              </a:rPr>
              <a:t>14</a:t>
            </a:r>
            <a:r>
              <a:rPr lang="en-US" b="1" dirty="0" smtClean="0">
                <a:solidFill>
                  <a:srgbClr val="FF0000"/>
                </a:solidFill>
              </a:rPr>
              <a:t>. </a:t>
            </a:r>
            <a:r>
              <a:rPr lang="sr-Latn-ME" b="1" dirty="0" smtClean="0"/>
              <a:t>Data je karta geografskog rasprostranjenja i fotografije predstavnika kog naroda:</a:t>
            </a:r>
          </a:p>
          <a:p>
            <a:pPr algn="just"/>
            <a:r>
              <a:rPr lang="sr-Latn-ME" b="1" dirty="0" smtClean="0"/>
              <a:t>a) Masai</a:t>
            </a:r>
          </a:p>
          <a:p>
            <a:pPr algn="just"/>
            <a:r>
              <a:rPr lang="sr-Latn-ME" b="1" dirty="0" smtClean="0"/>
              <a:t>B  Pigmeji</a:t>
            </a:r>
          </a:p>
          <a:p>
            <a:pPr algn="just"/>
            <a:r>
              <a:rPr lang="sr-Latn-ME" b="1" dirty="0" smtClean="0"/>
              <a:t>c) Tuarezi</a:t>
            </a:r>
          </a:p>
          <a:p>
            <a:pPr algn="just"/>
            <a:r>
              <a:rPr lang="sr-Latn-ME" b="1" dirty="0" smtClean="0"/>
              <a:t>d) Bušmani</a:t>
            </a:r>
            <a:endParaRPr lang="sr-Latn-ME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89" y="3254973"/>
            <a:ext cx="3043517" cy="3005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408" y="4027504"/>
            <a:ext cx="4466252" cy="247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26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7106" y="81671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sr-Latn-ME" b="1" noProof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 </a:t>
            </a:r>
            <a:r>
              <a:rPr lang="sr-Latn-ME" b="1" dirty="0" smtClean="0">
                <a:solidFill>
                  <a:srgbClr val="FF0000"/>
                </a:solidFill>
              </a:rPr>
              <a:t>15.</a:t>
            </a:r>
            <a:r>
              <a:rPr lang="sr-Latn-ME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r-Latn-ME" b="1" dirty="0" smtClean="0"/>
              <a:t>Na fotografiji je prikazan oblik reljefa:</a:t>
            </a:r>
          </a:p>
          <a:p>
            <a:pPr algn="just"/>
            <a:r>
              <a:rPr lang="sr-Latn-ME" b="1" dirty="0" smtClean="0"/>
              <a:t>a) Erg</a:t>
            </a:r>
          </a:p>
          <a:p>
            <a:pPr algn="just"/>
            <a:r>
              <a:rPr lang="sr-Latn-ME" b="1" dirty="0" smtClean="0"/>
              <a:t>b) Uada</a:t>
            </a:r>
          </a:p>
          <a:p>
            <a:pPr algn="just"/>
            <a:r>
              <a:rPr lang="sr-Latn-ME" b="1" dirty="0" smtClean="0"/>
              <a:t>c</a:t>
            </a:r>
            <a:r>
              <a:rPr lang="sr-Latn-ME" b="1" smtClean="0"/>
              <a:t>) Barhani</a:t>
            </a:r>
            <a:endParaRPr lang="sr-Latn-ME" b="1" dirty="0" smtClean="0"/>
          </a:p>
          <a:p>
            <a:pPr algn="just"/>
            <a:r>
              <a:rPr lang="sr-Latn-ME" b="1" dirty="0" smtClean="0"/>
              <a:t>d) Gur</a:t>
            </a:r>
            <a:endParaRPr lang="sr-Latn-ME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2123"/>
          <a:stretch/>
        </p:blipFill>
        <p:spPr>
          <a:xfrm>
            <a:off x="6069106" y="2017085"/>
            <a:ext cx="4387943" cy="47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4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7216" y="562684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</a:rPr>
              <a:t>Pitanje</a:t>
            </a:r>
            <a:r>
              <a:rPr lang="en-US" sz="2000" b="1" dirty="0" smtClean="0">
                <a:solidFill>
                  <a:srgbClr val="FF0000"/>
                </a:solidFill>
              </a:rPr>
              <a:t> br. </a:t>
            </a:r>
            <a:r>
              <a:rPr lang="sr-Latn-ME" sz="2000" b="1" dirty="0" smtClean="0">
                <a:solidFill>
                  <a:srgbClr val="FF0000"/>
                </a:solidFill>
              </a:rPr>
              <a:t>1</a:t>
            </a:r>
            <a:r>
              <a:rPr lang="en-US" sz="2000" b="1" dirty="0" smtClean="0">
                <a:solidFill>
                  <a:srgbClr val="FF0000"/>
                </a:solidFill>
              </a:rPr>
              <a:t>. </a:t>
            </a:r>
            <a:r>
              <a:rPr lang="sr-Latn-ME" b="1" dirty="0" smtClean="0"/>
              <a:t>Na fotografiji je prikazan Kilski kanal koji spaja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Norveško i Barencovo more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Sjeverno i Baltičko more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Karsko i Laptevsko more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Bijelo i Pečorsko more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985" y="2200239"/>
            <a:ext cx="6737223" cy="446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9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23" y="2466766"/>
            <a:ext cx="4276725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350" y="3357562"/>
            <a:ext cx="4324350" cy="28860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0" y="575846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</a:rPr>
              <a:t>Pitanje</a:t>
            </a:r>
            <a:r>
              <a:rPr lang="en-US" sz="2000" b="1" dirty="0" smtClean="0">
                <a:solidFill>
                  <a:srgbClr val="FF0000"/>
                </a:solidFill>
              </a:rPr>
              <a:t> br. </a:t>
            </a:r>
            <a:r>
              <a:rPr lang="sr-Latn-ME" sz="2000" b="1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sr-Latn-ME" sz="2000" b="1" dirty="0" smtClean="0"/>
              <a:t> U kojoj državi su nastale fotografije?</a:t>
            </a:r>
          </a:p>
          <a:p>
            <a:pPr algn="just"/>
            <a:r>
              <a:rPr lang="sr-Latn-ME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sr-Latn-ME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762000" y="112607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Argentina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Meksiko 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Brazil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Kostarika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348" y="1126079"/>
            <a:ext cx="3113002" cy="18678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0" y="3671679"/>
            <a:ext cx="4733925" cy="3152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1914" y="427863"/>
            <a:ext cx="391477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3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756" t="5202" r="11947" b="3099"/>
          <a:stretch/>
        </p:blipFill>
        <p:spPr>
          <a:xfrm rot="16200000">
            <a:off x="5813459" y="303493"/>
            <a:ext cx="5531530" cy="65621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6800" y="451701"/>
            <a:ext cx="6096000" cy="15081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</a:rPr>
              <a:t>Pitanje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br</a:t>
            </a:r>
            <a:r>
              <a:rPr lang="sr-Latn-ME" sz="2000" b="1" dirty="0" smtClean="0">
                <a:solidFill>
                  <a:srgbClr val="FF0000"/>
                </a:solidFill>
              </a:rPr>
              <a:t>. 3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r-Latn-ME" b="1" dirty="0" smtClean="0"/>
              <a:t>Data karta Evrope se odnosi na : 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Gustinu naseljenosti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Godišnje količine padavina (mm)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Godišnju stopu rasta stanovnika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Bruto nacionalni dohodak po stanovniku (USD)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782" t="27620" r="24597" b="33094"/>
          <a:stretch/>
        </p:blipFill>
        <p:spPr>
          <a:xfrm>
            <a:off x="9793942" y="251012"/>
            <a:ext cx="2286000" cy="147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478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84728" y="885128"/>
            <a:ext cx="9917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</a:rPr>
              <a:t>Pitanje</a:t>
            </a:r>
            <a:r>
              <a:rPr lang="en-US" sz="2000" b="1" dirty="0" smtClean="0">
                <a:solidFill>
                  <a:srgbClr val="FF0000"/>
                </a:solidFill>
              </a:rPr>
              <a:t> br.</a:t>
            </a:r>
            <a:r>
              <a:rPr lang="sr-Latn-ME" sz="2000" b="1" dirty="0" smtClean="0">
                <a:solidFill>
                  <a:srgbClr val="FF0000"/>
                </a:solidFill>
              </a:rPr>
              <a:t> 4. </a:t>
            </a:r>
            <a:r>
              <a:rPr lang="sr-Latn-ME" sz="2000" b="1" dirty="0" smtClean="0"/>
              <a:t>Dat je satelitski snimak ostrva Kuba. U kom pravcu se nalaze Kajmanska ostrva. </a:t>
            </a:r>
            <a:endParaRPr lang="sr-Latn-ME" b="1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36" y="2231092"/>
            <a:ext cx="9525000" cy="41529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4939553" y="4670612"/>
            <a:ext cx="995083" cy="9592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2477062" y="2740495"/>
            <a:ext cx="1159809" cy="450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9583273" y="5629835"/>
            <a:ext cx="1048869" cy="457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956614" y="2408802"/>
            <a:ext cx="851645" cy="908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30215" y="2493539"/>
            <a:ext cx="546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ME" dirty="0" smtClean="0"/>
              <a:t>A</a:t>
            </a:r>
            <a:endParaRPr lang="sr-Latn-ME" dirty="0"/>
          </a:p>
        </p:txBody>
      </p:sp>
      <p:sp>
        <p:nvSpPr>
          <p:cNvPr id="13" name="TextBox 12"/>
          <p:cNvSpPr txBox="1"/>
          <p:nvPr/>
        </p:nvSpPr>
        <p:spPr>
          <a:xfrm>
            <a:off x="7972428" y="2039470"/>
            <a:ext cx="546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ME" dirty="0" smtClean="0"/>
              <a:t>B</a:t>
            </a:r>
            <a:endParaRPr lang="sr-Latn-ME" dirty="0"/>
          </a:p>
        </p:txBody>
      </p:sp>
      <p:sp>
        <p:nvSpPr>
          <p:cNvPr id="14" name="TextBox 13"/>
          <p:cNvSpPr txBox="1"/>
          <p:nvPr/>
        </p:nvSpPr>
        <p:spPr>
          <a:xfrm>
            <a:off x="4296335" y="5629835"/>
            <a:ext cx="546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ME" dirty="0" smtClean="0"/>
              <a:t>C</a:t>
            </a:r>
            <a:endParaRPr lang="sr-Latn-ME" dirty="0"/>
          </a:p>
        </p:txBody>
      </p:sp>
      <p:sp>
        <p:nvSpPr>
          <p:cNvPr id="15" name="TextBox 14"/>
          <p:cNvSpPr txBox="1"/>
          <p:nvPr/>
        </p:nvSpPr>
        <p:spPr>
          <a:xfrm>
            <a:off x="10728512" y="6087035"/>
            <a:ext cx="5468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Latn-ME" dirty="0" smtClean="0"/>
              <a:t>D</a:t>
            </a:r>
            <a:endParaRPr lang="sr-Latn-ME" dirty="0"/>
          </a:p>
        </p:txBody>
      </p:sp>
    </p:spTree>
    <p:extLst>
      <p:ext uri="{BB962C8B-B14F-4D97-AF65-F5344CB8AC3E}">
        <p14:creationId xmlns:p14="http://schemas.microsoft.com/office/powerpoint/2010/main" val="1607000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49505" y="734542"/>
            <a:ext cx="65621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</a:rPr>
              <a:t>Pitanje</a:t>
            </a:r>
            <a:r>
              <a:rPr lang="en-US" sz="2000" b="1" dirty="0" smtClean="0">
                <a:solidFill>
                  <a:srgbClr val="FF0000"/>
                </a:solidFill>
              </a:rPr>
              <a:t> br. </a:t>
            </a:r>
            <a:r>
              <a:rPr lang="sr-Latn-ME" sz="2000" b="1" dirty="0" smtClean="0">
                <a:solidFill>
                  <a:srgbClr val="FF0000"/>
                </a:solidFill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r-Latn-ME" b="1" dirty="0" smtClean="0"/>
              <a:t>Na fotografiji je dat Tadz Mahal koji je izgrađen od: 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/>
              <a:t>M</a:t>
            </a:r>
            <a:r>
              <a:rPr lang="sr-Latn-ME" dirty="0" smtClean="0"/>
              <a:t>ermera i poludragog kamenja</a:t>
            </a:r>
            <a:endParaRPr lang="en-US" dirty="0" smtClean="0"/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Andenzita i poludragog kamenja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Granita i poludragog kamenja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Obsidijana i poludragog kamenja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709" y="2242647"/>
            <a:ext cx="65151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3012" y="537318"/>
            <a:ext cx="1099969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 smtClean="0">
                <a:solidFill>
                  <a:srgbClr val="FF0000"/>
                </a:solidFill>
              </a:rPr>
              <a:t>Pitanje</a:t>
            </a:r>
            <a:r>
              <a:rPr lang="en-US" sz="2000" b="1" dirty="0" smtClean="0">
                <a:solidFill>
                  <a:srgbClr val="FF0000"/>
                </a:solidFill>
              </a:rPr>
              <a:t> br. </a:t>
            </a:r>
            <a:r>
              <a:rPr lang="sr-Latn-ME" sz="2000" b="1" dirty="0" smtClean="0">
                <a:solidFill>
                  <a:srgbClr val="FF0000"/>
                </a:solidFill>
              </a:rPr>
              <a:t>6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r-Latn-ME" b="1" dirty="0" smtClean="0"/>
              <a:t>Na fotografiji se nalazi vrh Akonkagva (6959 mnv) koji pripada planinskom lancu 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Kilimandzaro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Andi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Stjenovite planine</a:t>
            </a:r>
          </a:p>
          <a:p>
            <a:pPr marL="457200" indent="-457200">
              <a:buFont typeface="+mj-lt"/>
              <a:buAutoNum type="alphaLcParenR"/>
            </a:pPr>
            <a:r>
              <a:rPr lang="sr-Latn-ME" dirty="0" smtClean="0"/>
              <a:t>Altaj</a:t>
            </a:r>
          </a:p>
          <a:p>
            <a:pPr marL="457200" indent="-457200">
              <a:buFont typeface="+mj-lt"/>
              <a:buAutoNum type="alphaLcParenR"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790"/>
          <a:stretch/>
        </p:blipFill>
        <p:spPr>
          <a:xfrm>
            <a:off x="4916300" y="1748117"/>
            <a:ext cx="4980735" cy="497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51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68544" y="682969"/>
            <a:ext cx="5702138" cy="17851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2000" b="1" dirty="0" err="1">
                <a:solidFill>
                  <a:srgbClr val="FF0000"/>
                </a:solidFill>
              </a:rPr>
              <a:t>Pitanje</a:t>
            </a:r>
            <a:r>
              <a:rPr lang="en-US" sz="2000" b="1" dirty="0">
                <a:solidFill>
                  <a:srgbClr val="FF0000"/>
                </a:solidFill>
              </a:rPr>
              <a:t> br. </a:t>
            </a:r>
            <a:r>
              <a:rPr lang="sr-Latn-ME" sz="2000" b="1" dirty="0">
                <a:solidFill>
                  <a:srgbClr val="FF0000"/>
                </a:solidFill>
              </a:rPr>
              <a:t>7</a:t>
            </a:r>
            <a:r>
              <a:rPr lang="en-US" sz="2000" b="1" dirty="0">
                <a:solidFill>
                  <a:srgbClr val="FF0000"/>
                </a:solidFill>
              </a:rPr>
              <a:t>.</a:t>
            </a:r>
            <a:r>
              <a:rPr lang="en-US" sz="2000" b="1" dirty="0">
                <a:solidFill>
                  <a:srgbClr val="70AD47">
                    <a:lumMod val="50000"/>
                  </a:srgbClr>
                </a:solidFill>
              </a:rPr>
              <a:t> </a:t>
            </a:r>
            <a:r>
              <a:rPr lang="sr-Latn-ME" b="1" dirty="0" smtClean="0">
                <a:solidFill>
                  <a:prstClr val="black"/>
                </a:solidFill>
              </a:rPr>
              <a:t>Planina Fudzi nalazi se na japnskom ostrvu:</a:t>
            </a:r>
          </a:p>
          <a:p>
            <a:pPr marL="342900" lvl="0" indent="-342900" algn="just">
              <a:buAutoNum type="alphaLcParenR"/>
            </a:pPr>
            <a:r>
              <a:rPr lang="sr-Latn-ME" b="1" dirty="0" smtClean="0">
                <a:solidFill>
                  <a:prstClr val="black"/>
                </a:solidFill>
              </a:rPr>
              <a:t>Hokaido</a:t>
            </a:r>
          </a:p>
          <a:p>
            <a:pPr marL="342900" lvl="0" indent="-342900" algn="just">
              <a:buAutoNum type="alphaLcParenR"/>
            </a:pPr>
            <a:r>
              <a:rPr lang="sr-Latn-ME" b="1" dirty="0" smtClean="0">
                <a:solidFill>
                  <a:prstClr val="black"/>
                </a:solidFill>
              </a:rPr>
              <a:t>Honšu</a:t>
            </a:r>
          </a:p>
          <a:p>
            <a:pPr marL="342900" lvl="0" indent="-342900" algn="just">
              <a:buAutoNum type="alphaLcParenR"/>
            </a:pPr>
            <a:r>
              <a:rPr lang="sr-Latn-ME" b="1" dirty="0" smtClean="0">
                <a:solidFill>
                  <a:prstClr val="black"/>
                </a:solidFill>
              </a:rPr>
              <a:t>Kjušu</a:t>
            </a:r>
          </a:p>
          <a:p>
            <a:pPr marL="342900" lvl="0" indent="-342900" algn="just">
              <a:buAutoNum type="alphaLcParenR"/>
            </a:pPr>
            <a:r>
              <a:rPr lang="sr-Latn-ME" b="1" dirty="0" smtClean="0">
                <a:solidFill>
                  <a:prstClr val="black"/>
                </a:solidFill>
              </a:rPr>
              <a:t>Šikoku</a:t>
            </a:r>
          </a:p>
          <a:p>
            <a:pPr marL="342900" lvl="0" indent="-342900" algn="just">
              <a:buAutoNum type="alphaLcParenR"/>
            </a:pPr>
            <a:endParaRPr lang="sr-Latn-ME" b="1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718" y="1341344"/>
            <a:ext cx="64008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8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776" y="654493"/>
            <a:ext cx="88123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</a:rPr>
              <a:t>Pitanje</a:t>
            </a:r>
            <a:r>
              <a:rPr lang="en-US" b="1" dirty="0" smtClean="0">
                <a:solidFill>
                  <a:srgbClr val="FF0000"/>
                </a:solidFill>
              </a:rPr>
              <a:t> br. </a:t>
            </a:r>
            <a:r>
              <a:rPr lang="sr-Latn-ME" b="1" dirty="0" smtClean="0">
                <a:solidFill>
                  <a:srgbClr val="FF0000"/>
                </a:solidFill>
              </a:rPr>
              <a:t>8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r-Latn-ME" b="1" dirty="0" smtClean="0"/>
              <a:t>Koja tabela pokazuje prave vrijednosti medijalne starosti stanovništva po kontinentima. </a:t>
            </a:r>
            <a:endParaRPr lang="sr-Latn-ME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23" y="2144529"/>
            <a:ext cx="2424926" cy="1447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9453" y="2144529"/>
            <a:ext cx="2395111" cy="14472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6423" y="4155654"/>
            <a:ext cx="2383791" cy="14285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6043" y="4116818"/>
            <a:ext cx="2438522" cy="14673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2728" y="1801525"/>
            <a:ext cx="542591" cy="493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4221" y="1801525"/>
            <a:ext cx="548688" cy="4999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2728" y="3761748"/>
            <a:ext cx="542591" cy="49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5110" y="3761747"/>
            <a:ext cx="548688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87856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374</Words>
  <Application>Microsoft Office PowerPoint</Application>
  <PresentationFormat>Widescreen</PresentationFormat>
  <Paragraphs>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Bahnschrift</vt:lpstr>
      <vt:lpstr>Bahnschrift SemiLight Condensed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Dragoje Djokic</cp:lastModifiedBy>
  <cp:revision>50</cp:revision>
  <dcterms:created xsi:type="dcterms:W3CDTF">2024-11-17T13:23:43Z</dcterms:created>
  <dcterms:modified xsi:type="dcterms:W3CDTF">2024-12-06T10:35:32Z</dcterms:modified>
</cp:coreProperties>
</file>