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2982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5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2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EB5D-0C84-4072-A16C-7C7232A60B43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D606-0D96-40CA-93B0-FBDF9D73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834" y="265627"/>
            <a:ext cx="9769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DRŽAVNO 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TAKMIČENJE</a:t>
            </a:r>
            <a:r>
              <a:rPr lang="sq-AL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IZ</a:t>
            </a:r>
            <a:r>
              <a:rPr lang="sq-AL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GEOGRAFIJE 202</a:t>
            </a:r>
            <a:r>
              <a:rPr lang="sr-Latn-ME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3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.</a:t>
            </a:r>
            <a:endParaRPr lang="sr-Latn-ME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834" y="1733459"/>
            <a:ext cx="7266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MULTIMEDIJALNI TEST</a:t>
            </a:r>
            <a:endParaRPr lang="en-US" sz="4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834" y="4235944"/>
            <a:ext cx="11420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GARAT SHTETËRORE NGA </a:t>
            </a:r>
          </a:p>
          <a:p>
            <a:r>
              <a:rPr lang="sq-AL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GJEOGRAFIA 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202</a:t>
            </a:r>
            <a:r>
              <a:rPr lang="sr-Latn-ME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3</a:t>
            </a:r>
            <a:endParaRPr lang="sr-Latn-ME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935" y="5714221"/>
            <a:ext cx="7266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 Condensed" panose="020B0502040204020203" pitchFamily="34" charset="0"/>
              </a:rPr>
              <a:t>TESTI MULTIMEDIAL</a:t>
            </a:r>
            <a:endParaRPr lang="en-US" sz="4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833" y="355568"/>
            <a:ext cx="82153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>
                <a:solidFill>
                  <a:srgbClr val="FFC000"/>
                </a:solidFill>
              </a:rPr>
              <a:t>9</a:t>
            </a:r>
            <a:r>
              <a:rPr lang="en-US" b="1" dirty="0" smtClean="0"/>
              <a:t>. </a:t>
            </a:r>
            <a:r>
              <a:rPr lang="sr-Latn-ME" b="1" dirty="0" smtClean="0"/>
              <a:t>Ostrva Katič i Svetu Nedelju možemo vidjeti sa obale: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Budve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Herceg Novog</a:t>
            </a:r>
            <a:endParaRPr lang="sr-Latn-ME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Tivta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Petrovca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58440"/>
            <a:ext cx="8382000" cy="4099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7102" y="2019776"/>
            <a:ext cx="82153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>
                <a:solidFill>
                  <a:srgbClr val="FFC000"/>
                </a:solidFill>
              </a:rPr>
              <a:t>9</a:t>
            </a:r>
            <a:r>
              <a:rPr lang="en-US" b="1" dirty="0" smtClean="0"/>
              <a:t>. </a:t>
            </a:r>
            <a:r>
              <a:rPr lang="sr-Latn-ME" b="1" dirty="0" smtClean="0"/>
              <a:t>Ishujt Katiç dhe Sveta Nedjela mund t’i shohim nga bregu i: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Budvës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Herceg Novit</a:t>
            </a:r>
            <a:endParaRPr lang="sr-Latn-ME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Tivatit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Petrovacit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54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1830"/>
            <a:ext cx="10826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 smtClean="0">
                <a:solidFill>
                  <a:srgbClr val="FFC000"/>
                </a:solidFill>
              </a:rPr>
              <a:t>10</a:t>
            </a:r>
            <a:r>
              <a:rPr lang="en-US" b="1" dirty="0" smtClean="0"/>
              <a:t>. </a:t>
            </a:r>
            <a:r>
              <a:rPr lang="sr-Latn-ME" b="1" dirty="0" smtClean="0"/>
              <a:t>Nacionalni park koji je bio inspiracija za Pandoru, </a:t>
            </a:r>
          </a:p>
          <a:p>
            <a:pPr algn="just"/>
            <a:r>
              <a:rPr lang="sr-Latn-ME" b="1" dirty="0" smtClean="0"/>
              <a:t>Čarobni svijet iz filma „Avatar“ nalazi se u: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Novom Zelandu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Brazilu</a:t>
            </a:r>
            <a:endParaRPr lang="sr-Latn-ME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Kini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Vijetnamu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94" y="2992581"/>
            <a:ext cx="3605290" cy="3865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68" y="488136"/>
            <a:ext cx="3718870" cy="2870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31" y="3906983"/>
            <a:ext cx="5201169" cy="2951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40016"/>
            <a:ext cx="10826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 smtClean="0">
                <a:solidFill>
                  <a:srgbClr val="FFC000"/>
                </a:solidFill>
              </a:rPr>
              <a:t>10</a:t>
            </a:r>
            <a:r>
              <a:rPr lang="en-US" b="1" dirty="0" smtClean="0"/>
              <a:t>. </a:t>
            </a:r>
            <a:r>
              <a:rPr lang="sr-Latn-ME" b="1" dirty="0" smtClean="0"/>
              <a:t>Parku Kombëtar i cili ishte inspirim për Pandorën, botën Magjike</a:t>
            </a:r>
          </a:p>
          <a:p>
            <a:pPr algn="just"/>
            <a:r>
              <a:rPr lang="sr-Latn-ME" b="1" dirty="0" smtClean="0"/>
              <a:t>                         nga filmi “Avatari“ ndodhet në: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Zelandën e Re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Brazil</a:t>
            </a:r>
            <a:endParaRPr lang="sr-Latn-ME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Kinë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Vietnam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69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742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 smtClean="0">
                <a:solidFill>
                  <a:srgbClr val="FFC000"/>
                </a:solidFill>
              </a:rPr>
              <a:t>11</a:t>
            </a:r>
            <a:r>
              <a:rPr lang="en-US" b="1" dirty="0" smtClean="0"/>
              <a:t>.</a:t>
            </a:r>
            <a:r>
              <a:rPr lang="sr-Latn-ME" b="1" dirty="0" smtClean="0"/>
              <a:t>Koja crnogorska planina </a:t>
            </a:r>
          </a:p>
          <a:p>
            <a:pPr algn="just"/>
            <a:r>
              <a:rPr lang="sr-Latn-ME" b="1" dirty="0" smtClean="0"/>
              <a:t>je prikazana na fotografijama?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Orjen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Prekornica</a:t>
            </a:r>
            <a:endParaRPr lang="sr-Latn-ME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Žijevo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Maganik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78" y="0"/>
            <a:ext cx="8236922" cy="3706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00" y="3885730"/>
            <a:ext cx="4918802" cy="2691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87" y="3609109"/>
            <a:ext cx="2599113" cy="32488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59" y="204184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 smtClean="0">
                <a:solidFill>
                  <a:srgbClr val="FFC000"/>
                </a:solidFill>
              </a:rPr>
              <a:t>11</a:t>
            </a:r>
            <a:r>
              <a:rPr lang="en-US" b="1" dirty="0" smtClean="0"/>
              <a:t>.</a:t>
            </a:r>
            <a:r>
              <a:rPr lang="sr-Latn-ME" b="1" dirty="0"/>
              <a:t> </a:t>
            </a:r>
            <a:r>
              <a:rPr lang="sr-Latn-ME" b="1" dirty="0" smtClean="0"/>
              <a:t>Cili mal i Malit të Zi është </a:t>
            </a:r>
          </a:p>
          <a:p>
            <a:pPr algn="just"/>
            <a:r>
              <a:rPr lang="sr-Latn-ME" b="1" dirty="0" smtClean="0"/>
              <a:t>paraqitur në fotografitë?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Orieni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Prekornica</a:t>
            </a:r>
            <a:endParaRPr lang="sr-Latn-ME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Zhijevo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Maganiku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15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71" y="389751"/>
            <a:ext cx="9040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 smtClean="0">
                <a:solidFill>
                  <a:srgbClr val="FFC000"/>
                </a:solidFill>
              </a:rPr>
              <a:t>12</a:t>
            </a:r>
            <a:r>
              <a:rPr lang="en-US" b="1" dirty="0" smtClean="0"/>
              <a:t>. </a:t>
            </a:r>
            <a:r>
              <a:rPr lang="sr-Latn-ME" b="1" dirty="0" smtClean="0"/>
              <a:t>U kojoj državi se nalazi Brondbi Garden city ili vrtni grad?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Holandija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Danska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Belgija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Luksemburg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17" y="2763568"/>
            <a:ext cx="4186229" cy="416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0" y="294784"/>
            <a:ext cx="4688432" cy="4642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771" y="2024904"/>
            <a:ext cx="9040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 smtClean="0">
                <a:solidFill>
                  <a:srgbClr val="FFC000"/>
                </a:solidFill>
              </a:rPr>
              <a:t>12</a:t>
            </a:r>
            <a:r>
              <a:rPr lang="en-US" b="1" dirty="0" smtClean="0"/>
              <a:t>. </a:t>
            </a:r>
            <a:r>
              <a:rPr lang="sr-Latn-ME" b="1" dirty="0" smtClean="0"/>
              <a:t>Në cilin shtet ndodhet Brondbi Garden city apo qyteti </a:t>
            </a:r>
          </a:p>
          <a:p>
            <a:pPr algn="just"/>
            <a:r>
              <a:rPr lang="sr-Latn-ME" b="1" dirty="0" smtClean="0"/>
              <a:t>kopësht?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Holandë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Danimarkë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Belgjikë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Luksemburg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9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683" y="53572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 smtClean="0">
                <a:solidFill>
                  <a:srgbClr val="FFC000"/>
                </a:solidFill>
              </a:rPr>
              <a:t>13</a:t>
            </a:r>
            <a:r>
              <a:rPr lang="en-US" b="1" dirty="0" smtClean="0"/>
              <a:t>. </a:t>
            </a:r>
            <a:r>
              <a:rPr lang="sr-Latn-ME" b="1" dirty="0"/>
              <a:t>N</a:t>
            </a:r>
            <a:r>
              <a:rPr lang="sr-Latn-ME" b="1" dirty="0" smtClean="0"/>
              <a:t>a koju vrstu ranjivosti </a:t>
            </a:r>
          </a:p>
          <a:p>
            <a:pPr algn="just"/>
            <a:r>
              <a:rPr lang="sr-Latn-ME" b="1" dirty="0" smtClean="0"/>
              <a:t>se odnosi data karta Crne Gore?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Udare vjetra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Suše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Poplave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Na pojavu  grada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5" y="2274414"/>
            <a:ext cx="3886269" cy="45835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0925" y="53572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 smtClean="0">
                <a:solidFill>
                  <a:srgbClr val="FFC000"/>
                </a:solidFill>
              </a:rPr>
              <a:t>13</a:t>
            </a:r>
            <a:r>
              <a:rPr lang="en-US" b="1" dirty="0" smtClean="0"/>
              <a:t>.</a:t>
            </a:r>
            <a:r>
              <a:rPr lang="sq-AL" b="1" dirty="0" smtClean="0"/>
              <a:t> C</a:t>
            </a:r>
            <a:r>
              <a:rPr lang="sr-Latn-ME" b="1" dirty="0" smtClean="0"/>
              <a:t>ilës formë të dëmtimit i përgjigjet</a:t>
            </a:r>
          </a:p>
          <a:p>
            <a:pPr algn="just"/>
            <a:r>
              <a:rPr lang="sr-Latn-ME" b="1" dirty="0"/>
              <a:t>h</a:t>
            </a:r>
            <a:r>
              <a:rPr lang="sr-Latn-ME" b="1" dirty="0" smtClean="0"/>
              <a:t>arta e dhënë e Malit të Zi ?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Goditjes së erës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Thatësirës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/>
              <a:t>P</a:t>
            </a:r>
            <a:r>
              <a:rPr lang="sr-Latn-ME" dirty="0" smtClean="0"/>
              <a:t>ërmbytjes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Dukurisë së breshërit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437" y="2274414"/>
            <a:ext cx="3886269" cy="4583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97253" y="5492416"/>
            <a:ext cx="1413710" cy="114901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79204" y="5492416"/>
            <a:ext cx="169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Shumë</a:t>
            </a:r>
            <a:r>
              <a:rPr lang="en-US" sz="1100" dirty="0" smtClean="0"/>
              <a:t> e </a:t>
            </a:r>
            <a:r>
              <a:rPr lang="en-US" sz="1100" dirty="0" err="1" smtClean="0"/>
              <a:t>dëmtuar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8079204" y="5717994"/>
            <a:ext cx="169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 </a:t>
            </a:r>
            <a:r>
              <a:rPr lang="en-US" sz="1100" dirty="0" err="1" smtClean="0"/>
              <a:t>dëmtuar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079204" y="5943572"/>
            <a:ext cx="169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Mesatarisht</a:t>
            </a:r>
            <a:r>
              <a:rPr lang="en-US" sz="1100" dirty="0" smtClean="0"/>
              <a:t> e </a:t>
            </a:r>
            <a:r>
              <a:rPr lang="en-US" sz="1100" dirty="0" err="1" smtClean="0"/>
              <a:t>dëmtuar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8079204" y="6169150"/>
            <a:ext cx="169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Pak e </a:t>
            </a:r>
            <a:r>
              <a:rPr lang="en-US" sz="1100" dirty="0" err="1" smtClean="0"/>
              <a:t>dëmtuar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8079204" y="6394729"/>
            <a:ext cx="169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Nuk</a:t>
            </a:r>
            <a:r>
              <a:rPr lang="en-US" sz="1100" dirty="0" smtClean="0"/>
              <a:t> </a:t>
            </a:r>
            <a:r>
              <a:rPr lang="en-US" sz="1100" dirty="0" err="1" smtClean="0"/>
              <a:t>dëmtohet</a:t>
            </a:r>
            <a:endParaRPr lang="en-US" sz="11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97253" y="5717994"/>
            <a:ext cx="141371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97253" y="5943572"/>
            <a:ext cx="141371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97253" y="6188842"/>
            <a:ext cx="141371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97253" y="6414420"/>
            <a:ext cx="141371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541" y="110081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 smtClean="0">
                <a:solidFill>
                  <a:srgbClr val="FFC000"/>
                </a:solidFill>
              </a:rPr>
              <a:t>14</a:t>
            </a:r>
            <a:r>
              <a:rPr lang="en-US" b="1" dirty="0" smtClean="0"/>
              <a:t>. </a:t>
            </a:r>
            <a:r>
              <a:rPr lang="sr-Latn-ME" b="1" dirty="0" smtClean="0"/>
              <a:t>Fotografije su nastale na: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Madagaskaru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Komorskim ostrvima</a:t>
            </a:r>
            <a:endParaRPr lang="sr-Latn-ME" dirty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Uskršnjim ostrvima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Zelenortskim ostrvima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63" y="4381181"/>
            <a:ext cx="3532867" cy="2359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81" y="0"/>
            <a:ext cx="3648519" cy="2464389"/>
          </a:xfrm>
          <a:prstGeom prst="rect">
            <a:avLst/>
          </a:prstGeom>
        </p:spPr>
      </p:pic>
      <p:pic>
        <p:nvPicPr>
          <p:cNvPr id="1026" name="Picture 2" descr="Srbija tvrdi: Madagaskar povukao priznanje Koso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90" y="2578146"/>
            <a:ext cx="2502167" cy="16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43" y="4370326"/>
            <a:ext cx="3648519" cy="23974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4497" y="26735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 smtClean="0">
                <a:solidFill>
                  <a:srgbClr val="FFC000"/>
                </a:solidFill>
              </a:rPr>
              <a:t>14</a:t>
            </a:r>
            <a:r>
              <a:rPr lang="en-US" b="1" dirty="0" smtClean="0"/>
              <a:t>. </a:t>
            </a:r>
            <a:r>
              <a:rPr lang="sr-Latn-ME" b="1" dirty="0" smtClean="0"/>
              <a:t>Fotografitë janë bërë në: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Madagaskar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Ishujt Komore </a:t>
            </a:r>
            <a:endParaRPr lang="sr-Latn-ME" dirty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Ishujt e Krishtëlindjeve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Ishujt e Kepit të Blertë </a:t>
            </a:r>
          </a:p>
        </p:txBody>
      </p:sp>
    </p:spTree>
    <p:extLst>
      <p:ext uri="{BB962C8B-B14F-4D97-AF65-F5344CB8AC3E}">
        <p14:creationId xmlns:p14="http://schemas.microsoft.com/office/powerpoint/2010/main" val="40473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93" y="4848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 smtClean="0">
                <a:solidFill>
                  <a:srgbClr val="FFC000"/>
                </a:solidFill>
              </a:rPr>
              <a:t>15</a:t>
            </a:r>
            <a:r>
              <a:rPr lang="en-US" b="1" dirty="0" smtClean="0"/>
              <a:t>. </a:t>
            </a:r>
            <a:r>
              <a:rPr lang="sr-Latn-ME" b="1" dirty="0" smtClean="0"/>
              <a:t>Viktorijini vodopadi nalaze se između: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Urugvaja i Argentine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Malavija i Mozambika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Venecuele i Kolumbije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Zambije i Zimbabvea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42" y="498996"/>
            <a:ext cx="6141578" cy="4606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193" y="221982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 smtClean="0">
                <a:solidFill>
                  <a:srgbClr val="FFC000"/>
                </a:solidFill>
              </a:rPr>
              <a:t>15</a:t>
            </a:r>
            <a:r>
              <a:rPr lang="en-US" b="1" dirty="0" smtClean="0"/>
              <a:t>. </a:t>
            </a:r>
            <a:r>
              <a:rPr lang="sr-Latn-ME" b="1" dirty="0" smtClean="0"/>
              <a:t>Ujëvarat e Viktorisë ndodhen në mes të: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Uruguajit dhe  Argjentinës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Malavisë dhe Mozambikut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smtClean="0"/>
              <a:t>Venezuelës </a:t>
            </a:r>
            <a:r>
              <a:rPr lang="sr-Latn-ME" dirty="0" smtClean="0"/>
              <a:t>dhe  Kolumbisë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Zambisë dhe  Zimbabvesë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5922" y="6050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itanje</a:t>
            </a:r>
            <a:r>
              <a:rPr lang="sq-AL" b="1" dirty="0" smtClean="0">
                <a:solidFill>
                  <a:srgbClr val="FFC000"/>
                </a:solidFill>
              </a:rPr>
              <a:t> </a:t>
            </a:r>
            <a:r>
              <a:rPr lang="sq-AL" b="1" dirty="0" err="1" smtClean="0">
                <a:solidFill>
                  <a:srgbClr val="FFC000"/>
                </a:solidFill>
              </a:rPr>
              <a:t>br</a:t>
            </a:r>
            <a:r>
              <a:rPr lang="sq-AL" b="1" dirty="0" smtClean="0">
                <a:solidFill>
                  <a:srgbClr val="FFC000"/>
                </a:solidFill>
              </a:rPr>
              <a:t>. 1</a:t>
            </a:r>
            <a:r>
              <a:rPr lang="en-US" b="1" dirty="0" smtClean="0"/>
              <a:t>. </a:t>
            </a:r>
            <a:r>
              <a:rPr lang="sr-Latn-ME" b="1" dirty="0" smtClean="0"/>
              <a:t>Kojoj državi odgovara data piramida starosti iz 2020. godine?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Indija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Irak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Island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Italija</a:t>
            </a:r>
            <a:endParaRPr lang="en-US" dirty="0" smtClean="0"/>
          </a:p>
          <a:p>
            <a:pPr algn="just"/>
            <a:endParaRPr lang="sr-Cyrl-R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r="2534"/>
          <a:stretch/>
        </p:blipFill>
        <p:spPr>
          <a:xfrm>
            <a:off x="577945" y="846033"/>
            <a:ext cx="4600807" cy="4065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540628" y="276914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sq-AL" b="1" dirty="0" smtClean="0">
                <a:solidFill>
                  <a:srgbClr val="FFC000"/>
                </a:solidFill>
              </a:rPr>
              <a:t> n</a:t>
            </a:r>
            <a:r>
              <a:rPr lang="en-US" b="1" dirty="0" smtClean="0">
                <a:solidFill>
                  <a:srgbClr val="FFC000"/>
                </a:solidFill>
              </a:rPr>
              <a:t>r. 1</a:t>
            </a:r>
            <a:r>
              <a:rPr lang="en-US" b="1" dirty="0" smtClean="0"/>
              <a:t>. </a:t>
            </a:r>
            <a:r>
              <a:rPr lang="sq-AL" b="1" dirty="0" smtClean="0"/>
              <a:t>Cilit nga shtetet i përgjigjet piramida e dhënë për nga mosha nga viti  </a:t>
            </a:r>
            <a:r>
              <a:rPr lang="sr-Latn-ME" b="1" dirty="0" smtClean="0"/>
              <a:t>2020.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Indisë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Irakut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Islandës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Italisë</a:t>
            </a:r>
            <a:endParaRPr lang="en-US" dirty="0" smtClean="0"/>
          </a:p>
          <a:p>
            <a:pPr algn="just"/>
            <a:endParaRPr lang="sr-Cyrl-RS" sz="1200" dirty="0"/>
          </a:p>
        </p:txBody>
      </p:sp>
    </p:spTree>
    <p:extLst>
      <p:ext uri="{BB962C8B-B14F-4D97-AF65-F5344CB8AC3E}">
        <p14:creationId xmlns:p14="http://schemas.microsoft.com/office/powerpoint/2010/main" val="41748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594" y="370472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 smtClean="0">
                <a:solidFill>
                  <a:srgbClr val="FFC000"/>
                </a:solidFill>
              </a:rPr>
              <a:t>2</a:t>
            </a:r>
            <a:r>
              <a:rPr lang="en-US" b="1" dirty="0" smtClean="0"/>
              <a:t>. </a:t>
            </a:r>
            <a:r>
              <a:rPr lang="sr-Latn-ME" b="1" dirty="0" smtClean="0"/>
              <a:t>U kojoj državi su nastale fotografije?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Grčka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Panama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Indonezija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Haiti</a:t>
            </a:r>
            <a:endParaRPr lang="en-US" dirty="0" smtClean="0"/>
          </a:p>
          <a:p>
            <a:pPr algn="just"/>
            <a:endParaRPr lang="sr-Cyrl-R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1" y="3301999"/>
            <a:ext cx="5721432" cy="3432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44" y="3507163"/>
            <a:ext cx="5035936" cy="3139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47" y="302350"/>
            <a:ext cx="5091354" cy="29996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552" y="1845170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FFC000"/>
                </a:solidFill>
              </a:rPr>
              <a:t>P</a:t>
            </a:r>
            <a:r>
              <a:rPr lang="sq-AL" b="1" dirty="0" err="1">
                <a:solidFill>
                  <a:srgbClr val="FFC000"/>
                </a:solidFill>
              </a:rPr>
              <a:t>yetja</a:t>
            </a:r>
            <a:r>
              <a:rPr lang="sq-AL" b="1" dirty="0">
                <a:solidFill>
                  <a:srgbClr val="FFC000"/>
                </a:solidFill>
              </a:rPr>
              <a:t> n</a:t>
            </a:r>
            <a:r>
              <a:rPr lang="en-US" b="1" dirty="0" smtClean="0">
                <a:solidFill>
                  <a:srgbClr val="FFC000"/>
                </a:solidFill>
              </a:rPr>
              <a:t>r.</a:t>
            </a:r>
            <a:r>
              <a:rPr lang="sq-AL" b="1" dirty="0" smtClean="0">
                <a:solidFill>
                  <a:srgbClr val="FFC000"/>
                </a:solidFill>
              </a:rPr>
              <a:t> </a:t>
            </a:r>
            <a:r>
              <a:rPr lang="sr-Latn-ME" b="1" dirty="0" smtClean="0">
                <a:solidFill>
                  <a:srgbClr val="FFC000"/>
                </a:solidFill>
              </a:rPr>
              <a:t>2</a:t>
            </a:r>
            <a:r>
              <a:rPr lang="en-US" b="1" dirty="0" smtClean="0"/>
              <a:t>. </a:t>
            </a:r>
            <a:r>
              <a:rPr lang="sr-Latn-ME" b="1" dirty="0" smtClean="0"/>
              <a:t>Në cilin shtet u bënë fotografitë?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Greqi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Panama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Indonezi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Haiti</a:t>
            </a:r>
            <a:endParaRPr lang="en-US" dirty="0" smtClean="0"/>
          </a:p>
          <a:p>
            <a:pPr algn="just"/>
            <a:endParaRPr lang="sr-Cyrl-RS" sz="1200" dirty="0"/>
          </a:p>
        </p:txBody>
      </p:sp>
    </p:spTree>
    <p:extLst>
      <p:ext uri="{BB962C8B-B14F-4D97-AF65-F5344CB8AC3E}">
        <p14:creationId xmlns:p14="http://schemas.microsoft.com/office/powerpoint/2010/main" val="35598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242" y="244533"/>
            <a:ext cx="4148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>
                <a:solidFill>
                  <a:srgbClr val="FFC000"/>
                </a:solidFill>
              </a:rPr>
              <a:t>3</a:t>
            </a:r>
            <a:r>
              <a:rPr lang="en-US" b="1" dirty="0" smtClean="0"/>
              <a:t>. </a:t>
            </a:r>
            <a:endParaRPr lang="en-US" b="1" dirty="0" smtClean="0"/>
          </a:p>
          <a:p>
            <a:pPr algn="just"/>
            <a:r>
              <a:rPr lang="sr-Latn-ME" b="1" dirty="0" smtClean="0"/>
              <a:t>Srednje </a:t>
            </a:r>
            <a:r>
              <a:rPr lang="sr-Latn-ME" b="1" dirty="0" smtClean="0"/>
              <a:t>temperature vazduha gradova u Crnoj Gori, odgovaraju godišnjem dobu: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Ljeto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Jesen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Proljeće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Zima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6"/>
          <a:stretch/>
        </p:blipFill>
        <p:spPr>
          <a:xfrm>
            <a:off x="568241" y="2512851"/>
            <a:ext cx="5330661" cy="3665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9968" y="266482"/>
            <a:ext cx="41481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>
                <a:solidFill>
                  <a:srgbClr val="FFC000"/>
                </a:solidFill>
              </a:rPr>
              <a:t>3</a:t>
            </a:r>
            <a:r>
              <a:rPr lang="en-US" b="1" dirty="0" smtClean="0"/>
              <a:t>. </a:t>
            </a:r>
            <a:r>
              <a:rPr lang="sq-AL" b="1" dirty="0"/>
              <a:t>T</a:t>
            </a:r>
            <a:r>
              <a:rPr lang="sq-AL" b="1" dirty="0" smtClean="0"/>
              <a:t>emperaturat </a:t>
            </a:r>
            <a:r>
              <a:rPr lang="sq-AL" b="1" dirty="0"/>
              <a:t>m</a:t>
            </a:r>
            <a:r>
              <a:rPr lang="sq-AL" b="1" dirty="0" smtClean="0"/>
              <a:t>esatare të ajrit të qyteteve në Mal të Zi, i përgjigjen stinës së</a:t>
            </a:r>
            <a:r>
              <a:rPr lang="sr-Latn-ME" b="1" dirty="0" smtClean="0"/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Verës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/>
              <a:t>V</a:t>
            </a:r>
            <a:r>
              <a:rPr lang="sr-Latn-ME" dirty="0" smtClean="0"/>
              <a:t>jeshtës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/>
              <a:t>P</a:t>
            </a:r>
            <a:r>
              <a:rPr lang="sr-Latn-ME" dirty="0" smtClean="0"/>
              <a:t>ranverës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Dimrit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10" y="2511465"/>
            <a:ext cx="5334011" cy="36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8715" y="7142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>
                <a:solidFill>
                  <a:srgbClr val="FFC000"/>
                </a:solidFill>
              </a:rPr>
              <a:t>4</a:t>
            </a:r>
            <a:r>
              <a:rPr lang="en-US" b="1" dirty="0" smtClean="0"/>
              <a:t>. </a:t>
            </a:r>
            <a:r>
              <a:rPr lang="sr-Latn-ME" b="1" dirty="0" smtClean="0"/>
              <a:t>Koji oblik eolskog reljefa je prikazan na fotografiji?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Gur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Jardang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Igličasti ostenjak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Pustinjska ruža</a:t>
            </a:r>
            <a:endParaRPr lang="en-US" dirty="0" smtClean="0"/>
          </a:p>
          <a:p>
            <a:pPr algn="just"/>
            <a:endParaRPr lang="sr-Latn-ME" b="1" dirty="0" smtClean="0"/>
          </a:p>
          <a:p>
            <a:pPr algn="just"/>
            <a:endParaRPr lang="sr-Latn-M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97" y="2785794"/>
            <a:ext cx="4480560" cy="3322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9733" y="27039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sq-AL" b="1" dirty="0" smtClean="0">
                <a:solidFill>
                  <a:srgbClr val="FFC000"/>
                </a:solidFill>
              </a:rPr>
              <a:t> 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>
                <a:solidFill>
                  <a:srgbClr val="FFC000"/>
                </a:solidFill>
              </a:rPr>
              <a:t>4</a:t>
            </a:r>
            <a:r>
              <a:rPr lang="en-US" b="1" dirty="0" smtClean="0"/>
              <a:t>. </a:t>
            </a:r>
            <a:r>
              <a:rPr lang="sr-Latn-ME" b="1" dirty="0" smtClean="0"/>
              <a:t>Cila trajtë e relievit eol është e përfaqësuar në fotografi?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Guri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Jardangu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Shkëmbi gjilpëror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Trandafili shkretëtiror</a:t>
            </a:r>
            <a:endParaRPr lang="en-US" dirty="0" smtClean="0"/>
          </a:p>
          <a:p>
            <a:pPr algn="just"/>
            <a:endParaRPr lang="sr-Latn-ME" b="1" dirty="0" smtClean="0"/>
          </a:p>
          <a:p>
            <a:pPr algn="just"/>
            <a:endParaRPr lang="sr-Latn-ME" b="1" dirty="0"/>
          </a:p>
        </p:txBody>
      </p:sp>
    </p:spTree>
    <p:extLst>
      <p:ext uri="{BB962C8B-B14F-4D97-AF65-F5344CB8AC3E}">
        <p14:creationId xmlns:p14="http://schemas.microsoft.com/office/powerpoint/2010/main" val="28592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639" y="7999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>
                <a:solidFill>
                  <a:srgbClr val="FFC000"/>
                </a:solidFill>
              </a:rPr>
              <a:t>5</a:t>
            </a:r>
            <a:r>
              <a:rPr lang="en-US" b="1" dirty="0" smtClean="0"/>
              <a:t>. </a:t>
            </a:r>
            <a:r>
              <a:rPr lang="sr-Latn-ME" b="1" dirty="0" smtClean="0"/>
              <a:t>Kojoj religiji pripada ovaj čovjek iz Etiopije 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Judizam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/>
              <a:t>Z</a:t>
            </a:r>
            <a:r>
              <a:rPr lang="sr-Latn-ME" dirty="0" smtClean="0"/>
              <a:t>aroastrizam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Bahaizam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Pravoslavni hrišćanin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3855" r="31030" b="3551"/>
          <a:stretch/>
        </p:blipFill>
        <p:spPr>
          <a:xfrm>
            <a:off x="7092699" y="1826391"/>
            <a:ext cx="4580546" cy="4597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283" y="24102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>
                <a:solidFill>
                  <a:srgbClr val="FFC000"/>
                </a:solidFill>
              </a:rPr>
              <a:t>5</a:t>
            </a:r>
            <a:r>
              <a:rPr lang="en-US" b="1" dirty="0" smtClean="0"/>
              <a:t>. </a:t>
            </a:r>
            <a:r>
              <a:rPr lang="sr-Latn-ME" b="1" dirty="0" smtClean="0"/>
              <a:t>Cilit besim i përket ky njeri nga Etiopia 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Judizmit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Zaroastrizmit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Bahaizmit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Kristianizmit ortodoks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3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447" y="1499914"/>
            <a:ext cx="9050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C000"/>
                </a:solidFill>
              </a:rPr>
              <a:t>P</a:t>
            </a:r>
            <a:r>
              <a:rPr lang="sq-AL" sz="1600" b="1" dirty="0" err="1" smtClean="0">
                <a:solidFill>
                  <a:srgbClr val="FFC000"/>
                </a:solidFill>
              </a:rPr>
              <a:t>yetja</a:t>
            </a:r>
            <a:r>
              <a:rPr lang="en-US" sz="1600" b="1" dirty="0" smtClean="0">
                <a:solidFill>
                  <a:srgbClr val="FFC000"/>
                </a:solidFill>
              </a:rPr>
              <a:t> </a:t>
            </a:r>
            <a:r>
              <a:rPr lang="sq-AL" sz="1600" b="1" dirty="0" smtClean="0">
                <a:solidFill>
                  <a:srgbClr val="FFC000"/>
                </a:solidFill>
              </a:rPr>
              <a:t>n</a:t>
            </a:r>
            <a:r>
              <a:rPr lang="en-US" sz="1600" b="1" dirty="0" smtClean="0">
                <a:solidFill>
                  <a:srgbClr val="FFC000"/>
                </a:solidFill>
              </a:rPr>
              <a:t>r. </a:t>
            </a:r>
            <a:r>
              <a:rPr lang="sr-Latn-ME" sz="1600" b="1" dirty="0" smtClean="0">
                <a:solidFill>
                  <a:srgbClr val="FFC000"/>
                </a:solidFill>
              </a:rPr>
              <a:t>6</a:t>
            </a:r>
            <a:r>
              <a:rPr lang="en-US" sz="1600" b="1" dirty="0" smtClean="0"/>
              <a:t>. </a:t>
            </a:r>
            <a:r>
              <a:rPr lang="sq-AL" sz="1600" b="1" dirty="0" smtClean="0"/>
              <a:t>Është dhënë projeksioni i popullsisë së kontinenteve për vitin 2100. Cilit kontinent i përgjigjet linja nr.4?</a:t>
            </a:r>
            <a:r>
              <a:rPr lang="sr-Latn-ME" sz="1600" b="1" dirty="0" smtClean="0"/>
              <a:t> 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Azisë </a:t>
            </a:r>
            <a:endParaRPr lang="en-US" sz="1600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Evropës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Amerikës Veriore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Afrikës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7" y="3055126"/>
            <a:ext cx="11748553" cy="3888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7076" y="0"/>
            <a:ext cx="9244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C000"/>
                </a:solidFill>
              </a:rPr>
              <a:t>Pitanje br. </a:t>
            </a:r>
            <a:r>
              <a:rPr lang="sr-Latn-ME" sz="1600" b="1" dirty="0" smtClean="0">
                <a:solidFill>
                  <a:srgbClr val="FFC000"/>
                </a:solidFill>
              </a:rPr>
              <a:t>6</a:t>
            </a:r>
            <a:r>
              <a:rPr lang="en-US" sz="1600" b="1" dirty="0" smtClean="0"/>
              <a:t>. </a:t>
            </a:r>
            <a:r>
              <a:rPr lang="sr-Latn-ME" sz="1600" b="1" dirty="0" smtClean="0"/>
              <a:t>Data je populaciona projekcija kontinenata do 2100. godine. Na koji kontinent se odnosi </a:t>
            </a:r>
            <a:r>
              <a:rPr lang="sr-Latn-ME" sz="1600" b="1" dirty="0"/>
              <a:t>l</a:t>
            </a:r>
            <a:r>
              <a:rPr lang="sr-Latn-ME" sz="1600" b="1" dirty="0" smtClean="0"/>
              <a:t>inija br. 4?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Azija</a:t>
            </a:r>
            <a:endParaRPr lang="en-US" sz="1600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Evropa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Sjeverna Amerika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sz="1600" dirty="0" smtClean="0"/>
              <a:t>Afrika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33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239" y="4365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>
                <a:solidFill>
                  <a:srgbClr val="FFC000"/>
                </a:solidFill>
              </a:rPr>
              <a:t>7</a:t>
            </a:r>
            <a:r>
              <a:rPr lang="en-US" b="1" dirty="0" smtClean="0"/>
              <a:t>. </a:t>
            </a:r>
            <a:r>
              <a:rPr lang="sr-Latn-ME" b="1" dirty="0" smtClean="0"/>
              <a:t>Veličine krugova na karti su proporcionalne: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Dubini hipocentra zemljotresa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Energiji oslobođene u žarištu zemljotresa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Potencijalnoj šteti izazvanoj zemljotresima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Brzini magme koja teče kroz vulkane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80" y="1175238"/>
            <a:ext cx="5021580" cy="4899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/>
          <a:stretch/>
        </p:blipFill>
        <p:spPr>
          <a:xfrm>
            <a:off x="7511753" y="5513533"/>
            <a:ext cx="1226642" cy="41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239" y="2147740"/>
            <a:ext cx="5510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>
                <a:solidFill>
                  <a:srgbClr val="FFC000"/>
                </a:solidFill>
              </a:rPr>
              <a:t>7</a:t>
            </a:r>
            <a:r>
              <a:rPr lang="en-US" b="1" dirty="0" smtClean="0"/>
              <a:t>. </a:t>
            </a:r>
            <a:r>
              <a:rPr lang="sr-Latn-ME" b="1" dirty="0" smtClean="0"/>
              <a:t>Madhësitë e rrathëve në hartë janë    </a:t>
            </a:r>
          </a:p>
          <a:p>
            <a:r>
              <a:rPr lang="sr-Latn-ME" b="1" dirty="0"/>
              <a:t> </a:t>
            </a:r>
            <a:r>
              <a:rPr lang="sr-Latn-ME" b="1" dirty="0" smtClean="0"/>
              <a:t>                     proporcionalisht për: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Thellësinë e hipoqendrës së tërmetit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Energjinë e liruar në vatrën e tërmetit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Dëmin potencial të shkaktuar nga tërmetet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Shpejtësinë e magmës e cila rrjedh nëpër vullkan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4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749" y="4251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Pitanje br. </a:t>
            </a:r>
            <a:r>
              <a:rPr lang="sr-Latn-ME" b="1" dirty="0">
                <a:solidFill>
                  <a:srgbClr val="FFC000"/>
                </a:solidFill>
              </a:rPr>
              <a:t>8</a:t>
            </a:r>
            <a:r>
              <a:rPr lang="en-US" b="1" dirty="0" smtClean="0"/>
              <a:t>. </a:t>
            </a:r>
            <a:r>
              <a:rPr lang="sr-Latn-ME" b="1" dirty="0" smtClean="0"/>
              <a:t>Na karti je dato ostrvo Martinik. </a:t>
            </a:r>
          </a:p>
          <a:p>
            <a:pPr algn="just"/>
            <a:r>
              <a:rPr lang="sr-Latn-ME" b="1" dirty="0" smtClean="0"/>
              <a:t>U kojem pravcu se nalazi Venecuela: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</a:t>
            </a:r>
            <a:r>
              <a:rPr lang="sr-Latn-ME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C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87" y="1368486"/>
            <a:ext cx="73533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232" y="217950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sq-AL" b="1" dirty="0" err="1" smtClean="0">
                <a:solidFill>
                  <a:srgbClr val="FFC000"/>
                </a:solidFill>
              </a:rPr>
              <a:t>yetja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sq-AL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r. </a:t>
            </a:r>
            <a:r>
              <a:rPr lang="sr-Latn-ME" b="1" dirty="0">
                <a:solidFill>
                  <a:srgbClr val="FFC000"/>
                </a:solidFill>
              </a:rPr>
              <a:t>8</a:t>
            </a:r>
            <a:r>
              <a:rPr lang="en-US" b="1" dirty="0" smtClean="0"/>
              <a:t>. </a:t>
            </a:r>
            <a:r>
              <a:rPr lang="sr-Latn-ME" b="1" dirty="0" smtClean="0"/>
              <a:t>Në hartë është dhënë ishulli </a:t>
            </a:r>
          </a:p>
          <a:p>
            <a:pPr algn="just"/>
            <a:r>
              <a:rPr lang="sr-Latn-ME" b="1" dirty="0"/>
              <a:t> </a:t>
            </a:r>
            <a:r>
              <a:rPr lang="sr-Latn-ME" b="1" dirty="0" smtClean="0"/>
              <a:t>                     Martinik. Në cilin drejtim </a:t>
            </a:r>
          </a:p>
          <a:p>
            <a:pPr algn="just"/>
            <a:r>
              <a:rPr lang="sr-Latn-ME" b="1" dirty="0"/>
              <a:t> </a:t>
            </a:r>
            <a:r>
              <a:rPr lang="sr-Latn-ME" b="1" dirty="0" smtClean="0"/>
              <a:t>                     ndodhet Venecuela?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A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B</a:t>
            </a:r>
            <a:r>
              <a:rPr lang="sr-Latn-ME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C </a:t>
            </a:r>
          </a:p>
          <a:p>
            <a:pPr marL="457200" indent="-457200">
              <a:buFont typeface="+mj-lt"/>
              <a:buAutoNum type="alphaLcParenR"/>
            </a:pPr>
            <a:r>
              <a:rPr lang="sr-Latn-ME" dirty="0" smtClean="0"/>
              <a:t>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4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756</Words>
  <Application>Microsoft Office PowerPoint</Application>
  <PresentationFormat>Widescreen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Bahnschrift Light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Lolla Milickovic</cp:lastModifiedBy>
  <cp:revision>99</cp:revision>
  <cp:lastPrinted>2023-02-23T12:15:15Z</cp:lastPrinted>
  <dcterms:created xsi:type="dcterms:W3CDTF">2023-01-20T22:31:38Z</dcterms:created>
  <dcterms:modified xsi:type="dcterms:W3CDTF">2023-02-24T11:30:49Z</dcterms:modified>
</cp:coreProperties>
</file>