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272" r:id="rId2"/>
    <p:sldId id="297" r:id="rId3"/>
    <p:sldId id="273" r:id="rId4"/>
    <p:sldId id="277" r:id="rId5"/>
    <p:sldId id="275" r:id="rId6"/>
    <p:sldId id="274" r:id="rId7"/>
    <p:sldId id="303" r:id="rId8"/>
    <p:sldId id="292" r:id="rId9"/>
    <p:sldId id="293" r:id="rId10"/>
    <p:sldId id="291" r:id="rId11"/>
    <p:sldId id="278" r:id="rId12"/>
    <p:sldId id="279" r:id="rId13"/>
    <p:sldId id="295" r:id="rId14"/>
    <p:sldId id="281" r:id="rId15"/>
    <p:sldId id="280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8" r:id="rId26"/>
    <p:sldId id="294" r:id="rId27"/>
    <p:sldId id="296" r:id="rId28"/>
    <p:sldId id="299" r:id="rId29"/>
    <p:sldId id="300" r:id="rId30"/>
    <p:sldId id="301" r:id="rId31"/>
    <p:sldId id="302" r:id="rId32"/>
    <p:sldId id="267" r:id="rId33"/>
  </p:sldIdLst>
  <p:sldSz cx="9144000" cy="6858000" type="screen4x3"/>
  <p:notesSz cx="6669088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7" autoAdjust="0"/>
    <p:restoredTop sz="94696" autoAdjust="0"/>
  </p:normalViewPr>
  <p:slideViewPr>
    <p:cSldViewPr>
      <p:cViewPr varScale="1">
        <p:scale>
          <a:sx n="72" d="100"/>
          <a:sy n="72" d="100"/>
        </p:scale>
        <p:origin x="-147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>
        <c:manualLayout>
          <c:layoutTarget val="inner"/>
          <c:xMode val="edge"/>
          <c:yMode val="edge"/>
          <c:x val="0.16200385666077458"/>
          <c:y val="3.5947712418300665E-2"/>
          <c:w val="0.83799614333922545"/>
          <c:h val="0.56265786629612491"/>
        </c:manualLayout>
      </c:layout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Sheet1!$M$5:$M$14</c:f>
              <c:strCache>
                <c:ptCount val="10"/>
                <c:pt idx="0">
                  <c:v>Crnogorski-srpski,bosanski, hrvatski jezik i književnost</c:v>
                </c:pt>
                <c:pt idx="1">
                  <c:v>Albanski jezik i književnost</c:v>
                </c:pt>
                <c:pt idx="2">
                  <c:v>Matematika</c:v>
                </c:pt>
                <c:pt idx="3">
                  <c:v>Engleski jezik</c:v>
                </c:pt>
                <c:pt idx="4">
                  <c:v>Ruski jezik</c:v>
                </c:pt>
                <c:pt idx="5">
                  <c:v>Fizika</c:v>
                </c:pt>
                <c:pt idx="6">
                  <c:v>Hemija</c:v>
                </c:pt>
                <c:pt idx="7">
                  <c:v>Biologija</c:v>
                </c:pt>
                <c:pt idx="8">
                  <c:v>Istorija</c:v>
                </c:pt>
                <c:pt idx="9">
                  <c:v>Geografija</c:v>
                </c:pt>
              </c:strCache>
            </c:strRef>
          </c:cat>
          <c:val>
            <c:numRef>
              <c:f>Sheet1!$N$5:$N$14</c:f>
              <c:numCache>
                <c:formatCode>General</c:formatCode>
                <c:ptCount val="10"/>
                <c:pt idx="0">
                  <c:v>7043</c:v>
                </c:pt>
                <c:pt idx="1">
                  <c:v>280</c:v>
                </c:pt>
                <c:pt idx="2">
                  <c:v>7251</c:v>
                </c:pt>
                <c:pt idx="3">
                  <c:v>2814</c:v>
                </c:pt>
                <c:pt idx="4">
                  <c:v>154</c:v>
                </c:pt>
                <c:pt idx="5">
                  <c:v>125</c:v>
                </c:pt>
                <c:pt idx="6">
                  <c:v>338</c:v>
                </c:pt>
                <c:pt idx="7">
                  <c:v>1833</c:v>
                </c:pt>
                <c:pt idx="8">
                  <c:v>598</c:v>
                </c:pt>
                <c:pt idx="9">
                  <c:v>972</c:v>
                </c:pt>
              </c:numCache>
            </c:numRef>
          </c:val>
        </c:ser>
        <c:shape val="cylinder"/>
        <c:axId val="58282368"/>
        <c:axId val="58283904"/>
        <c:axId val="0"/>
      </c:bar3DChart>
      <c:catAx>
        <c:axId val="58282368"/>
        <c:scaling>
          <c:orientation val="minMax"/>
        </c:scaling>
        <c:axPos val="b"/>
        <c:tickLblPos val="nextTo"/>
        <c:crossAx val="58283904"/>
        <c:crosses val="autoZero"/>
        <c:auto val="1"/>
        <c:lblAlgn val="ctr"/>
        <c:lblOffset val="100"/>
      </c:catAx>
      <c:valAx>
        <c:axId val="58283904"/>
        <c:scaling>
          <c:orientation val="minMax"/>
        </c:scaling>
        <c:axPos val="l"/>
        <c:numFmt formatCode="General" sourceLinked="1"/>
        <c:tickLblPos val="nextTo"/>
        <c:crossAx val="58282368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Sheet1!$N$21</c:f>
              <c:strCache>
                <c:ptCount val="1"/>
                <c:pt idx="0">
                  <c:v>Prosječno postignuće</c:v>
                </c:pt>
              </c:strCache>
            </c:strRef>
          </c:tx>
          <c:dLbls>
            <c:showVal val="1"/>
          </c:dLbls>
          <c:cat>
            <c:strRef>
              <c:f>Sheet1!$M$22:$M$31</c:f>
              <c:strCache>
                <c:ptCount val="10"/>
                <c:pt idx="0">
                  <c:v>Crnogorski-srpski,bosanski, hrvatski jezik i književnost</c:v>
                </c:pt>
                <c:pt idx="1">
                  <c:v>Albanski jezik i književnost</c:v>
                </c:pt>
                <c:pt idx="2">
                  <c:v>Matematika</c:v>
                </c:pt>
                <c:pt idx="3">
                  <c:v>Engleski jezik</c:v>
                </c:pt>
                <c:pt idx="4">
                  <c:v>Ruski jezik</c:v>
                </c:pt>
                <c:pt idx="5">
                  <c:v>Fizika</c:v>
                </c:pt>
                <c:pt idx="6">
                  <c:v>Hemija</c:v>
                </c:pt>
                <c:pt idx="7">
                  <c:v>Biologija</c:v>
                </c:pt>
                <c:pt idx="8">
                  <c:v>Istorija</c:v>
                </c:pt>
                <c:pt idx="9">
                  <c:v>Geografija</c:v>
                </c:pt>
              </c:strCache>
            </c:strRef>
          </c:cat>
          <c:val>
            <c:numRef>
              <c:f>Sheet1!$N$22:$N$31</c:f>
              <c:numCache>
                <c:formatCode>0.00</c:formatCode>
                <c:ptCount val="10"/>
                <c:pt idx="0">
                  <c:v>43.705500000000008</c:v>
                </c:pt>
                <c:pt idx="1">
                  <c:v>32.642900000000004</c:v>
                </c:pt>
                <c:pt idx="2">
                  <c:v>30.592499999999998</c:v>
                </c:pt>
                <c:pt idx="3">
                  <c:v>51.690200000000011</c:v>
                </c:pt>
                <c:pt idx="4">
                  <c:v>37.422400000000003</c:v>
                </c:pt>
                <c:pt idx="5">
                  <c:v>43.889699999999998</c:v>
                </c:pt>
                <c:pt idx="6">
                  <c:v>49.522100000000009</c:v>
                </c:pt>
                <c:pt idx="7">
                  <c:v>48.592600000000012</c:v>
                </c:pt>
                <c:pt idx="8">
                  <c:v>29.093599999999995</c:v>
                </c:pt>
                <c:pt idx="9">
                  <c:v>37.700000000000003</c:v>
                </c:pt>
              </c:numCache>
            </c:numRef>
          </c:val>
        </c:ser>
        <c:shape val="cylinder"/>
        <c:axId val="58225408"/>
        <c:axId val="58226944"/>
        <c:axId val="0"/>
      </c:bar3DChart>
      <c:catAx>
        <c:axId val="58225408"/>
        <c:scaling>
          <c:orientation val="minMax"/>
        </c:scaling>
        <c:axPos val="b"/>
        <c:tickLblPos val="nextTo"/>
        <c:crossAx val="58226944"/>
        <c:crosses val="autoZero"/>
        <c:auto val="1"/>
        <c:lblAlgn val="ctr"/>
        <c:lblOffset val="100"/>
      </c:catAx>
      <c:valAx>
        <c:axId val="58226944"/>
        <c:scaling>
          <c:orientation val="minMax"/>
          <c:max val="100"/>
        </c:scaling>
        <c:axPos val="l"/>
        <c:numFmt formatCode="0.0" sourceLinked="0"/>
        <c:tickLblPos val="nextTo"/>
        <c:crossAx val="58225408"/>
        <c:crosses val="autoZero"/>
        <c:crossBetween val="between"/>
      </c:valAx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2C69469-5570-49FA-856F-154EC3F8B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1313CEB-5C43-4D12-AA29-3668D92E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D5538-2514-43FF-9968-689DEFAC15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45983-6B1F-4590-8176-270FC2C7A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3888" y="1123950"/>
            <a:ext cx="1712912" cy="50022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35150" y="1123950"/>
            <a:ext cx="4986338" cy="50022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94141-A2FB-4B61-8AC5-9E5D84712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150" y="1123950"/>
            <a:ext cx="6851650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835150" y="2133600"/>
            <a:ext cx="6840538" cy="39925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7303E-A21A-435D-AFD4-BBD50EB74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1905D-5EDE-4191-BBFF-BB3076CEE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B0181-7927-4A22-AD46-8DBFC16216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35150" y="2133600"/>
            <a:ext cx="3343275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0825" y="2133600"/>
            <a:ext cx="3344863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D1D18-876F-447E-ADD8-D30C92F02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BC0AA-D199-457A-BDF1-EBFA7F3CD3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7A915-BC63-47DD-87AA-329F250507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23E33-2AE2-4011-9735-2C68F7A8FE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B8C69-3BE6-4E9F-874B-9BFA63F81E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F90B4-7380-480A-A8E8-16A450529A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OZ,def copy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36513" y="0"/>
            <a:ext cx="91805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1123950"/>
            <a:ext cx="68516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5150" y="2133600"/>
            <a:ext cx="6840538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80188"/>
            <a:ext cx="137795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66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597650"/>
            <a:ext cx="863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66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10DC3E09-8F2C-4968-86F9-8A783130E8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q"/>
        <a:defRPr sz="24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50000"/>
        <a:buFont typeface="Wingdings" pitchFamily="2" charset="2"/>
        <a:buChar char="§"/>
        <a:defRPr sz="2000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50000"/>
        <a:buFont typeface="Wingdings" pitchFamily="2" charset="2"/>
        <a:buChar char="§"/>
        <a:defRPr sz="20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50000"/>
        <a:buFont typeface="Wingdings" pitchFamily="2" charset="2"/>
        <a:buChar char="§"/>
        <a:defRPr sz="20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50000"/>
        <a:buFont typeface="Wingdings" pitchFamily="2" charset="2"/>
        <a:buChar char="§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SzPct val="150000"/>
        <a:buFont typeface="Wingdings" pitchFamily="2" charset="2"/>
        <a:buChar char="§"/>
        <a:defRPr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SzPct val="150000"/>
        <a:buFont typeface="Wingdings" pitchFamily="2" charset="2"/>
        <a:buChar char="§"/>
        <a:defRPr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SzPct val="150000"/>
        <a:buFont typeface="Wingdings" pitchFamily="2" charset="2"/>
        <a:buChar char="§"/>
        <a:defRPr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SzPct val="150000"/>
        <a:buFont typeface="Wingdings" pitchFamily="2" charset="2"/>
        <a:buChar char="§"/>
        <a:defRPr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057400"/>
            <a:ext cx="7156450" cy="792163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en-US" dirty="0" smtClean="0">
                <a:solidFill>
                  <a:srgbClr val="0070C0"/>
                </a:solidFill>
              </a:rPr>
              <a:t>PILOT EKSTERNI ISPIT NA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KRAJU OSNOVNE </a:t>
            </a:r>
            <a:r>
              <a:rPr lang="x-none" dirty="0" smtClean="0">
                <a:solidFill>
                  <a:srgbClr val="0070C0"/>
                </a:solidFill>
              </a:rPr>
              <a:t>ŠKOLE</a:t>
            </a:r>
            <a:r>
              <a:rPr lang="en-US" dirty="0" smtClean="0">
                <a:solidFill>
                  <a:srgbClr val="0070C0"/>
                </a:solidFill>
              </a:rPr>
              <a:t>,</a:t>
            </a:r>
            <a:r>
              <a:rPr lang="x-none" dirty="0" smtClean="0">
                <a:solidFill>
                  <a:srgbClr val="0070C0"/>
                </a:solidFill>
              </a:rPr>
              <a:t> 2012. </a:t>
            </a:r>
            <a:endParaRPr lang="en-US" dirty="0" smtClean="0">
              <a:solidFill>
                <a:srgbClr val="0070C0"/>
              </a:solidFill>
            </a:endParaRPr>
          </a:p>
        </p:txBody>
      </p:sp>
      <p:pic>
        <p:nvPicPr>
          <p:cNvPr id="2052" name="Picture 4" descr="1_sje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685800"/>
            <a:ext cx="2071688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5029200" y="5562600"/>
            <a:ext cx="2209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ZORICA MINI</a:t>
            </a:r>
            <a:r>
              <a:rPr lang="x-none" dirty="0" smtClean="0"/>
              <a:t>Ć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352800" y="1"/>
          <a:ext cx="3048000" cy="6629412"/>
        </p:xfrm>
        <a:graphic>
          <a:graphicData uri="http://schemas.openxmlformats.org/drawingml/2006/table">
            <a:tbl>
              <a:tblPr/>
              <a:tblGrid>
                <a:gridCol w="654224"/>
                <a:gridCol w="704643"/>
                <a:gridCol w="848959"/>
                <a:gridCol w="840174"/>
              </a:tblGrid>
              <a:tr h="2663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x-none" sz="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Broj</a:t>
                      </a:r>
                      <a:r>
                        <a:rPr lang="x-none" sz="800" baseline="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učenika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% učenika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K</a:t>
                      </a:r>
                      <a:r>
                        <a:rPr lang="x-none" sz="8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umulativni</a:t>
                      </a:r>
                      <a:r>
                        <a:rPr lang="x-none" sz="800" baseline="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%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,00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,7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,7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3,70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159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2,2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2,9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7,41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311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4,3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7,2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11,11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623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8,6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15,8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14,81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760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10,5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26,3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16,67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26,3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18,52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739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10,2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36,5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22,22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671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9,3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45,7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24,07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45,8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25,93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576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7,9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53,7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27,78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53,8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29,63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483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6,7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60,4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31,48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60,4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33,33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426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5,9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66,3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35,19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66,4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37,04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374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5,2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71,5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38,89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71,6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40,74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332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4,6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76,2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42,59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76,2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44,44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307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4,2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80,4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46,30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80,4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48,15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230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3,2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83,6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51,85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231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3,2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86,8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53,70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86,8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55,56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211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2,9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89,7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57,41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89,8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59,26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159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2,2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92,0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61,11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92,0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62,96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115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1,6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93,6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64,81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93,7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66,67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1,4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95,0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68,52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95,1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70,37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86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1,2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96,3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72,22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96,3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74,07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79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1,1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97,4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77,78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,8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98,2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79,63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98,2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81,48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,6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98,8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83,33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98,8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85,19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33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,5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99,3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88,89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16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99,5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90,74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99,5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92,59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17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,2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99,8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94,44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99,8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96,30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99,9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100,00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,1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100,0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7251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100,0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45" marR="27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Engleski jezik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286000" y="2590800"/>
            <a:ext cx="5410200" cy="3124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2895602" y="3200398"/>
          <a:ext cx="4190998" cy="1828801"/>
        </p:xfrm>
        <a:graphic>
          <a:graphicData uri="http://schemas.openxmlformats.org/drawingml/2006/table">
            <a:tbl>
              <a:tblPr/>
              <a:tblGrid>
                <a:gridCol w="1774979"/>
                <a:gridCol w="441131"/>
                <a:gridCol w="968170"/>
                <a:gridCol w="1006718"/>
              </a:tblGrid>
              <a:tr h="57184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Engleski %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Engleski bodovi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42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2814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2814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4239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Mean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51,6902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22,23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4239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Minimum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,00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4239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Maximum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100,00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43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E</a:t>
            </a:r>
            <a:r>
              <a:rPr lang="x-none" dirty="0" smtClean="0">
                <a:solidFill>
                  <a:srgbClr val="0070C0"/>
                </a:solidFill>
              </a:rPr>
              <a:t>ngleski jezik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219200"/>
            <a:ext cx="5257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676400" y="2286000"/>
            <a:ext cx="6324600" cy="228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2133601" y="2667000"/>
          <a:ext cx="4929027" cy="1676400"/>
        </p:xfrm>
        <a:graphic>
          <a:graphicData uri="http://schemas.openxmlformats.org/drawingml/2006/table">
            <a:tbl>
              <a:tblPr/>
              <a:tblGrid>
                <a:gridCol w="1200435"/>
                <a:gridCol w="1200435"/>
                <a:gridCol w="1185074"/>
                <a:gridCol w="1343083"/>
              </a:tblGrid>
              <a:tr h="33528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ruskiproc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ruskibodovi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154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154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528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Mean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37,4224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17,21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528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Minimum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6,52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528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Maximum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86,96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r>
              <a:rPr lang="x-none" dirty="0" smtClean="0"/>
              <a:t>uski jezik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2" y="2133600"/>
            <a:ext cx="4752975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>
                <a:solidFill>
                  <a:srgbClr val="0070C0"/>
                </a:solidFill>
              </a:rPr>
              <a:t>Ruski jezik-najbolji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00400" y="2209793"/>
          <a:ext cx="3504089" cy="3306928"/>
        </p:xfrm>
        <a:graphic>
          <a:graphicData uri="http://schemas.openxmlformats.org/drawingml/2006/table">
            <a:tbl>
              <a:tblPr/>
              <a:tblGrid>
                <a:gridCol w="575058"/>
                <a:gridCol w="862202"/>
                <a:gridCol w="1038789"/>
                <a:gridCol w="1028040"/>
              </a:tblGrid>
              <a:tr h="2066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47,83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3,2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80,5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6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50,00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3,9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84,4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6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52,17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3,9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88,3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6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54,35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1,9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90,3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6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56,52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1,9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92,2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6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58,70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1,3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93,5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6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65,22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94,2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6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67,39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94,8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6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69,57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95,5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6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71,74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96,1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6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73,91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96,8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6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76,09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97,4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6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80,43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1,3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98,7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6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82,61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99,4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6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86,96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100,0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6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154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100,0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Istorija prosjek i iznad prosjeka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191000" y="2209800"/>
          <a:ext cx="3016885" cy="3987165"/>
        </p:xfrm>
        <a:graphic>
          <a:graphicData uri="http://schemas.openxmlformats.org/drawingml/2006/table">
            <a:tbl>
              <a:tblPr/>
              <a:tblGrid>
                <a:gridCol w="594360"/>
                <a:gridCol w="713105"/>
                <a:gridCol w="859155"/>
                <a:gridCol w="850265"/>
              </a:tblGrid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50,00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89,6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51,00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1,2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90,8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52,00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1,2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92,0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53,00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92,6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54,00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93,3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55,00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1,5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94,8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57,00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95,3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58,00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95,5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59,00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96,0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60,00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96,3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61,00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96,8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62,00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97,2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63,00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98,0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65,00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98,2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67,00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98,3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69,00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99,0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72,00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99,2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74,00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99,3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75,00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99,5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77,00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99,7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82,00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99,8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84,00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100,0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598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100,0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0" y="3124200"/>
          <a:ext cx="2362362" cy="693420"/>
        </p:xfrm>
        <a:graphic>
          <a:graphicData uri="http://schemas.openxmlformats.org/drawingml/2006/table">
            <a:tbl>
              <a:tblPr/>
              <a:tblGrid>
                <a:gridCol w="1257300"/>
                <a:gridCol w="419262"/>
                <a:gridCol w="685800"/>
              </a:tblGrid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598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Mean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29,0936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Minimum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1,00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Maximum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84,00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143000" y="2057400"/>
            <a:ext cx="7532688" cy="406876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066800"/>
            <a:ext cx="5105400" cy="513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1524000"/>
            <a:ext cx="4752975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3733800"/>
          <a:ext cx="2362362" cy="693420"/>
        </p:xfrm>
        <a:graphic>
          <a:graphicData uri="http://schemas.openxmlformats.org/drawingml/2006/table">
            <a:tbl>
              <a:tblPr/>
              <a:tblGrid>
                <a:gridCol w="1257300"/>
                <a:gridCol w="419262"/>
                <a:gridCol w="685800"/>
              </a:tblGrid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972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Mean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37,70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Minimum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Maximum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Geografija iznad prosjeka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06349" y="2309654"/>
          <a:ext cx="2898140" cy="3640455"/>
        </p:xfrm>
        <a:graphic>
          <a:graphicData uri="http://schemas.openxmlformats.org/drawingml/2006/table">
            <a:tbl>
              <a:tblPr/>
              <a:tblGrid>
                <a:gridCol w="475615"/>
                <a:gridCol w="713105"/>
                <a:gridCol w="859155"/>
                <a:gridCol w="850265"/>
              </a:tblGrid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1,1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90,7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1,1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91,9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92,7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1,1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93,8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1,1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95,0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95,8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96,7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97,3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97,9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98,1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98,4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98,6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98,7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99,0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99,2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99,4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99,7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99,8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99,9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100,0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972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100,0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Broj učenika po predmetima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/>
          <p:cNvGraphicFramePr/>
          <p:nvPr/>
        </p:nvGraphicFramePr>
        <p:xfrm>
          <a:off x="1066800" y="2133600"/>
          <a:ext cx="76962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724400" y="2743200"/>
          <a:ext cx="2852420" cy="866775"/>
        </p:xfrm>
        <a:graphic>
          <a:graphicData uri="http://schemas.openxmlformats.org/drawingml/2006/table">
            <a:tbl>
              <a:tblPr/>
              <a:tblGrid>
                <a:gridCol w="1143000"/>
                <a:gridCol w="246380"/>
                <a:gridCol w="685800"/>
                <a:gridCol w="777240"/>
              </a:tblGrid>
              <a:tr h="17335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fizikaproc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fizikabodovi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125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125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Mean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43,8897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12,73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Minimum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3,45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Maximum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89,66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762000" y="2743200"/>
          <a:ext cx="3189784" cy="866775"/>
        </p:xfrm>
        <a:graphic>
          <a:graphicData uri="http://schemas.openxmlformats.org/drawingml/2006/table">
            <a:tbl>
              <a:tblPr/>
              <a:tblGrid>
                <a:gridCol w="1257300"/>
                <a:gridCol w="287199"/>
                <a:gridCol w="767715"/>
                <a:gridCol w="877570"/>
              </a:tblGrid>
              <a:tr h="17335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Hemija%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Hemija bodovi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338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338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Mean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49,5221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12,88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Minimum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3,85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Maximum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100,00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2" y="685800"/>
            <a:ext cx="5957888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2" y="1052512"/>
            <a:ext cx="4752975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960408" y="2995612"/>
          <a:ext cx="3223183" cy="866775"/>
        </p:xfrm>
        <a:graphic>
          <a:graphicData uri="http://schemas.openxmlformats.org/drawingml/2006/table">
            <a:tbl>
              <a:tblPr/>
              <a:tblGrid>
                <a:gridCol w="1257300"/>
                <a:gridCol w="283768"/>
                <a:gridCol w="786130"/>
                <a:gridCol w="895985"/>
              </a:tblGrid>
              <a:tr h="17335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Biologija%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Bilogija bodovi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1833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1825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Mean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48,5926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17,94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Minimum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35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Maximum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100,00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2" y="1052512"/>
            <a:ext cx="4752975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Poređenje po predmetima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/>
          <p:cNvGraphicFramePr/>
          <p:nvPr/>
        </p:nvGraphicFramePr>
        <p:xfrm>
          <a:off x="381000" y="1828800"/>
          <a:ext cx="85344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42288" cy="4906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838200" y="1295400"/>
            <a:ext cx="76962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sr-Latn-CS" sz="1600" dirty="0" smtClean="0">
                <a:solidFill>
                  <a:srgbClr val="002060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Ocjenjivači </a:t>
            </a:r>
            <a:r>
              <a:rPr lang="sr-Latn-CS" sz="1600" dirty="0" smtClean="0">
                <a:solidFill>
                  <a:srgbClr val="002060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moraju da budu predmetni stručnjaci, jer nijedna šema, koliko god precizno i jasno napisana, ne može da sadrži sve moguće načine rješavanja zadatka. Uvijek postoje situacije u kojima ocjenjivač mora sam da odluči o načinu bodovanja</a:t>
            </a:r>
            <a:r>
              <a:rPr lang="sr-Latn-CS" sz="1600" dirty="0" smtClean="0">
                <a:solidFill>
                  <a:srgbClr val="002060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en-US" sz="1600" dirty="0" smtClean="0">
              <a:solidFill>
                <a:srgbClr val="002060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>
              <a:buFontTx/>
              <a:buChar char="•"/>
            </a:pPr>
            <a:endParaRPr lang="sr-Latn-CS" sz="1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•"/>
            </a:pPr>
            <a:r>
              <a:rPr lang="sr-Latn-CS" sz="1600" dirty="0" smtClean="0">
                <a:solidFill>
                  <a:srgbClr val="002060"/>
                </a:solidFill>
              </a:rPr>
              <a:t>Tokom ocjenjivanja se lako uočavaju rješenja koja su prepisana ili izdiktirana (učenik koji ne razumije rješenje zadatka ne umije ni da ga zapiše korektno)</a:t>
            </a:r>
            <a:endParaRPr lang="en-US" sz="1600" dirty="0" smtClean="0">
              <a:solidFill>
                <a:srgbClr val="002060"/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sr-Latn-CS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838200" y="3200400"/>
            <a:ext cx="7772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Latn-C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Ocjenjivači se mogu podijeliti u više kategorija: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sr-Latn-CS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Savjesni</a:t>
            </a:r>
            <a:r>
              <a:rPr kumimoji="0" lang="sr-Latn-C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(precizna primjena šeme za ocjenjivanje, uz korektne odluke u slučajevima koji odstupaju od rješenja koje je navedeno u šemi</a:t>
            </a:r>
            <a:r>
              <a:rPr kumimoji="0" lang="sr-Latn-C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sr-Latn-CS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Nekoncentrisani</a:t>
            </a:r>
            <a:r>
              <a:rPr kumimoji="0" lang="sr-Latn-C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(neuredna ili neuobičajena rješenja u kojima ima tačnih elemenata su bodovana sa 0 iako se šemom za taj nivo odgovora mogao dodjeliti bod, ili su rješenja sa greškama koja su se slučajno završila tačnim rezultatom bodovala sa maksimalnim brojem bodova</a:t>
            </a:r>
            <a:r>
              <a:rPr kumimoji="0" lang="sr-Latn-C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90600" y="4343400"/>
            <a:ext cx="8001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Skrenutu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ocjenjivačima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pažnju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ne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ispravljaju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dopunjuju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zadatka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već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boduju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samo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ono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što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je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napisano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Učenikov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rad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mora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biti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napisan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hemijskom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olovkom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Samo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skice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grafici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mogu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biti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nacrtani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grafitnom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olovkom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2644170"/>
            <a:ext cx="8001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eaLnBrk="0" hangingPunct="0">
              <a:buFontTx/>
              <a:buChar char="-"/>
            </a:pPr>
            <a:r>
              <a:rPr lang="sr-Latn-CS" b="1" dirty="0" smtClean="0">
                <a:solidFill>
                  <a:srgbClr val="002060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Pristrasni</a:t>
            </a:r>
            <a:r>
              <a:rPr lang="sr-Latn-CS" dirty="0" smtClean="0">
                <a:solidFill>
                  <a:srgbClr val="002060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(priznavanje netačnog rješavanja, nedopustivo tolerisanje nepismenosti u izražavanju</a:t>
            </a:r>
            <a:r>
              <a:rPr lang="sr-Latn-CS" dirty="0" smtClean="0">
                <a:solidFill>
                  <a:srgbClr val="002060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...)</a:t>
            </a:r>
            <a:endParaRPr lang="en-US" dirty="0" smtClean="0">
              <a:solidFill>
                <a:srgbClr val="002060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lvl="1" eaLnBrk="0" hangingPunct="0"/>
            <a:endParaRPr lang="en-US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1" eaLnBrk="0" hangingPunct="0">
              <a:buFontTx/>
              <a:buChar char="-"/>
            </a:pPr>
            <a:r>
              <a:rPr lang="sr-Latn-CS" b="1" dirty="0" smtClean="0">
                <a:solidFill>
                  <a:srgbClr val="002060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Svojevoljni</a:t>
            </a:r>
            <a:r>
              <a:rPr lang="sr-Latn-CS" dirty="0" smtClean="0">
                <a:solidFill>
                  <a:srgbClr val="002060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(proizvoljno tumačenje šeme i uvođenje novih elemenata u bodovanje, npr. 0,5 bodova) </a:t>
            </a:r>
            <a:endParaRPr lang="sr-Latn-CS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3950"/>
            <a:ext cx="8686800" cy="792163"/>
          </a:xfrm>
        </p:spPr>
        <p:txBody>
          <a:bodyPr/>
          <a:lstStyle/>
          <a:p>
            <a:r>
              <a:rPr lang="sr-Latn-CS" dirty="0" smtClean="0"/>
              <a:t>Poređenje školskih ocjena i postignuća na testu u OŠ”XY”  - c-sbh jezik i književnost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597" y="2514599"/>
          <a:ext cx="7543802" cy="3352800"/>
        </p:xfrm>
        <a:graphic>
          <a:graphicData uri="http://schemas.openxmlformats.org/drawingml/2006/table">
            <a:tbl>
              <a:tblPr/>
              <a:tblGrid>
                <a:gridCol w="1077686"/>
                <a:gridCol w="1077686"/>
                <a:gridCol w="1077686"/>
                <a:gridCol w="1077686"/>
                <a:gridCol w="1077686"/>
                <a:gridCol w="1077686"/>
                <a:gridCol w="1077686"/>
              </a:tblGrid>
              <a:tr h="419100"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Procenat urađenosti testa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Školske ocjene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Ukupno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1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9100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0 - 30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27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31-49</a:t>
                      </a:r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18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17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50-66</a:t>
                      </a:r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17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67-84</a:t>
                      </a:r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85-100</a:t>
                      </a:r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10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Ukupno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122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23950"/>
            <a:ext cx="8077200" cy="792163"/>
          </a:xfrm>
        </p:spPr>
        <p:txBody>
          <a:bodyPr/>
          <a:lstStyle/>
          <a:p>
            <a:r>
              <a:rPr lang="sr-Latn-CS" dirty="0" smtClean="0"/>
              <a:t>Poređenje školskih ocjena i postignuća na testu u OŠ”XY”  - matematika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0" y="2514600"/>
          <a:ext cx="7162800" cy="3200400"/>
        </p:xfrm>
        <a:graphic>
          <a:graphicData uri="http://schemas.openxmlformats.org/drawingml/2006/table">
            <a:tbl>
              <a:tblPr/>
              <a:tblGrid>
                <a:gridCol w="895350"/>
                <a:gridCol w="895350"/>
                <a:gridCol w="895350"/>
                <a:gridCol w="895350"/>
                <a:gridCol w="895350"/>
                <a:gridCol w="895350"/>
                <a:gridCol w="895350"/>
                <a:gridCol w="895350"/>
              </a:tblGrid>
              <a:tr h="457200"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Školske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ocjene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Procenat urađenosti testa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Ukupno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72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0 - 30</a:t>
                      </a:r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31 - 49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50 - 66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67 - 84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85 -100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 </a:t>
                      </a:r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17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 </a:t>
                      </a:r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 </a:t>
                      </a:r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26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720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Ukupno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25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119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23950"/>
            <a:ext cx="8915400" cy="792163"/>
          </a:xfrm>
        </p:spPr>
        <p:txBody>
          <a:bodyPr/>
          <a:lstStyle/>
          <a:p>
            <a:r>
              <a:rPr lang="x-none" sz="2400" dirty="0" smtClean="0">
                <a:solidFill>
                  <a:srgbClr val="0070C0"/>
                </a:solidFill>
              </a:rPr>
              <a:t>Crnogorski-srpski, bosanski, hrvatski jezik i književnost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47800" y="2743200"/>
            <a:ext cx="66294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1905000" y="3276600"/>
          <a:ext cx="5802789" cy="2057400"/>
        </p:xfrm>
        <a:graphic>
          <a:graphicData uri="http://schemas.openxmlformats.org/drawingml/2006/table">
            <a:tbl>
              <a:tblPr/>
              <a:tblGrid>
                <a:gridCol w="1640151"/>
                <a:gridCol w="167740"/>
                <a:gridCol w="1754720"/>
                <a:gridCol w="2240178"/>
              </a:tblGrid>
              <a:tr h="34290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C-SHBJK%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C-SHBJK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bodovi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2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Broj</a:t>
                      </a:r>
                      <a:r>
                        <a:rPr lang="x-none" sz="1200" baseline="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učenika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7043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7043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290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Mean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43,7055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17,48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290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Std. Deviation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19,58912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7,836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290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Minimum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,00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290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Maximum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100,00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23950"/>
            <a:ext cx="8153400" cy="792163"/>
          </a:xfrm>
        </p:spPr>
        <p:txBody>
          <a:bodyPr/>
          <a:lstStyle/>
          <a:p>
            <a:r>
              <a:rPr lang="sr-Latn-CS" dirty="0" smtClean="0"/>
              <a:t>Poređenje školskih ocjena i postignuća na testu u OŠ”XY”  - biologija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597" y="2286002"/>
          <a:ext cx="7772401" cy="3030062"/>
        </p:xfrm>
        <a:graphic>
          <a:graphicData uri="http://schemas.openxmlformats.org/drawingml/2006/table">
            <a:tbl>
              <a:tblPr/>
              <a:tblGrid>
                <a:gridCol w="1110343"/>
                <a:gridCol w="1110343"/>
                <a:gridCol w="1110343"/>
                <a:gridCol w="1110343"/>
                <a:gridCol w="1110343"/>
                <a:gridCol w="1110343"/>
                <a:gridCol w="1110343"/>
              </a:tblGrid>
              <a:tr h="432866">
                <a:tc rowSpan="2"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Školske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ocjene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Ocjene na testu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Ukupno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286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  </a:t>
                      </a:r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2866">
                <a:tc row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US" sz="140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28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 </a:t>
                      </a:r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28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 </a:t>
                      </a:r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28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 </a:t>
                      </a:r>
                      <a:endParaRPr lang="en-US" sz="1400">
                        <a:latin typeface="Calibri"/>
                        <a:ea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2866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Ukupno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25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295400" y="4571997"/>
          <a:ext cx="6172200" cy="1600200"/>
        </p:xfrm>
        <a:graphic>
          <a:graphicData uri="http://schemas.openxmlformats.org/drawingml/2006/table">
            <a:tbl>
              <a:tblPr/>
              <a:tblGrid>
                <a:gridCol w="771525"/>
                <a:gridCol w="771525"/>
                <a:gridCol w="771525"/>
                <a:gridCol w="771525"/>
                <a:gridCol w="771525"/>
                <a:gridCol w="771525"/>
                <a:gridCol w="771525"/>
                <a:gridCol w="771525"/>
              </a:tblGrid>
              <a:tr h="228600"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Školske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ocjene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Ocjene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testu</a:t>
                      </a:r>
                      <a:r>
                        <a:rPr lang="sr-Latn-C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iz engleskog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Ukupno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6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 </a:t>
                      </a:r>
                      <a:endParaRPr lang="en-US" sz="1000">
                        <a:latin typeface="Calibri"/>
                        <a:ea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 </a:t>
                      </a:r>
                      <a:endParaRPr lang="en-US" sz="1000">
                        <a:latin typeface="Calibri"/>
                        <a:ea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 </a:t>
                      </a:r>
                      <a:endParaRPr lang="en-US" sz="1000">
                        <a:latin typeface="Calibri"/>
                        <a:ea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 </a:t>
                      </a:r>
                      <a:endParaRPr lang="en-US" sz="1000">
                        <a:latin typeface="Calibri"/>
                        <a:ea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60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Ukupno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28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1" y="990600"/>
            <a:ext cx="2895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990600"/>
            <a:ext cx="27241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2819400"/>
            <a:ext cx="6840538" cy="29257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hr-HR" sz="6000" smtClean="0"/>
              <a:t>HVALA ZA PAŽNJU!</a:t>
            </a:r>
            <a:endParaRPr lang="en-US" sz="6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990600"/>
            <a:ext cx="5715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Albanski jezik i književnost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362200" y="3124200"/>
            <a:ext cx="5257800" cy="2743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2971800" y="3623150"/>
          <a:ext cx="3886200" cy="1710848"/>
        </p:xfrm>
        <a:graphic>
          <a:graphicData uri="http://schemas.openxmlformats.org/drawingml/2006/table">
            <a:tbl>
              <a:tblPr/>
              <a:tblGrid>
                <a:gridCol w="1366539"/>
                <a:gridCol w="479132"/>
                <a:gridCol w="1129503"/>
                <a:gridCol w="911026"/>
              </a:tblGrid>
              <a:tr h="54026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Albanski</a:t>
                      </a:r>
                      <a:r>
                        <a:rPr lang="x-none" sz="11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r>
                        <a:rPr lang="x-none" sz="11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Albanski bodovi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26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Broj učenika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280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280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264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Mean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32,6429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13,06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264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Minimum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2,50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264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Maximum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97,50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Albanski jezik i književnost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133600"/>
            <a:ext cx="4752975" cy="405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00400" y="373380"/>
          <a:ext cx="3109223" cy="6257087"/>
        </p:xfrm>
        <a:graphic>
          <a:graphicData uri="http://schemas.openxmlformats.org/drawingml/2006/table">
            <a:tbl>
              <a:tblPr/>
              <a:tblGrid>
                <a:gridCol w="437820"/>
                <a:gridCol w="438405"/>
                <a:gridCol w="657315"/>
                <a:gridCol w="791939"/>
                <a:gridCol w="783744"/>
              </a:tblGrid>
              <a:tr h="338163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Broj</a:t>
                      </a:r>
                      <a:r>
                        <a:rPr lang="x-none" sz="1000" baseline="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učenika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% učenika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K</a:t>
                      </a:r>
                      <a:r>
                        <a:rPr lang="x-none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umulativni</a:t>
                      </a:r>
                      <a:r>
                        <a:rPr lang="x-none" sz="1000" baseline="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%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Valid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2,50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,7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,7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5,00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2,1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2,9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7,50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3,6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6,4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10,00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4,6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11,1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12,50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18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6,4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17,5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15,00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7,5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25,0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17,50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5,4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30,4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20,00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18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6,4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36,8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22,50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3,9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40,7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25,00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5,4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46,1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27,50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3,9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50,0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30,00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2,5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52,5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32,50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3,6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56,1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35,00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2,9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58,9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37,50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4,6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63,6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40,00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4,3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67,9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42,50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2,9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70,7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45,00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3,6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74,3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47,50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3,6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77,9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50,00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4,6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82,5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52,50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2,1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84,6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55,00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2,9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87,5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57,50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1,8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89,3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60,00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1,1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90,4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62,50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2,1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92,5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65,00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1,4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93,9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67,50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2,1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96,1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70,00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,7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96,8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72,50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,7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97,5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75,00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,7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98,2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77,50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,7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98,9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80,00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99,3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85,00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99,6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97,50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100,0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280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100,0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13" marR="3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Matematika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057400" y="2362200"/>
            <a:ext cx="6019800" cy="2819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2514600" y="2819400"/>
          <a:ext cx="4648199" cy="1752598"/>
        </p:xfrm>
        <a:graphic>
          <a:graphicData uri="http://schemas.openxmlformats.org/drawingml/2006/table">
            <a:tbl>
              <a:tblPr/>
              <a:tblGrid>
                <a:gridCol w="2421034"/>
                <a:gridCol w="223551"/>
                <a:gridCol w="1001807"/>
                <a:gridCol w="1001807"/>
              </a:tblGrid>
              <a:tr h="3812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7251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7251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2834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Mean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30,5925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8,260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2834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Std. Deviation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18,85405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5,0906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2834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Minimum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,00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2834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Maximum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100,00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27,0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55" marR="590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2" y="1052512"/>
            <a:ext cx="5272088" cy="511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c1">
  <a:themeElements>
    <a:clrScheme name="ic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c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c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ic1</Template>
  <TotalTime>1256</TotalTime>
  <Words>1354</Words>
  <Application>Microsoft Office PowerPoint</Application>
  <PresentationFormat>On-screen Show (4:3)</PresentationFormat>
  <Paragraphs>948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ic1</vt:lpstr>
      <vt:lpstr>PILOT EKSTERNI ISPIT NA  KRAJU OSNOVNE ŠKOLE, 2012. </vt:lpstr>
      <vt:lpstr>Broj učenika po predmetima</vt:lpstr>
      <vt:lpstr>Crnogorski-srpski, bosanski, hrvatski jezik i književnost</vt:lpstr>
      <vt:lpstr>Slide 4</vt:lpstr>
      <vt:lpstr>Albanski jezik i književnost </vt:lpstr>
      <vt:lpstr>Albanski jezik i književnost </vt:lpstr>
      <vt:lpstr>Slide 7</vt:lpstr>
      <vt:lpstr>Matematika</vt:lpstr>
      <vt:lpstr>Slide 9</vt:lpstr>
      <vt:lpstr>Slide 10</vt:lpstr>
      <vt:lpstr>Engleski jezik</vt:lpstr>
      <vt:lpstr>Engleski jezik</vt:lpstr>
      <vt:lpstr>Slide 13</vt:lpstr>
      <vt:lpstr>Ruski jezik</vt:lpstr>
      <vt:lpstr>Ruski jezik-najbolji</vt:lpstr>
      <vt:lpstr>Istorija prosjek i iznad prosjeka</vt:lpstr>
      <vt:lpstr>Slide 17</vt:lpstr>
      <vt:lpstr>Slide 18</vt:lpstr>
      <vt:lpstr>Geografija iznad prosjeka</vt:lpstr>
      <vt:lpstr>Slide 20</vt:lpstr>
      <vt:lpstr>Slide 21</vt:lpstr>
      <vt:lpstr>Slide 22</vt:lpstr>
      <vt:lpstr>Slide 23</vt:lpstr>
      <vt:lpstr>Slide 24</vt:lpstr>
      <vt:lpstr>Poređenje po predmetima</vt:lpstr>
      <vt:lpstr>Slide 26</vt:lpstr>
      <vt:lpstr>Slide 27</vt:lpstr>
      <vt:lpstr>Poređenje školskih ocjena i postignuća na testu u OŠ”XY”  - c-sbh jezik i književnost</vt:lpstr>
      <vt:lpstr>Poređenje školskih ocjena i postignuća na testu u OŠ”XY”  - matematika</vt:lpstr>
      <vt:lpstr>Poređenje školskih ocjena i postignuća na testu u OŠ”XY”  - biologija</vt:lpstr>
      <vt:lpstr>Slide 31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DRŽAVNA MATURA</dc:title>
  <dc:creator>Tatjana</dc:creator>
  <cp:lastModifiedBy>ZoricaM</cp:lastModifiedBy>
  <cp:revision>111</cp:revision>
  <dcterms:created xsi:type="dcterms:W3CDTF">2007-10-05T15:37:40Z</dcterms:created>
  <dcterms:modified xsi:type="dcterms:W3CDTF">2013-02-04T12:28:40Z</dcterms:modified>
</cp:coreProperties>
</file>